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0" r:id="rId3"/>
    <p:sldId id="281" r:id="rId4"/>
    <p:sldId id="258" r:id="rId5"/>
    <p:sldId id="259" r:id="rId6"/>
    <p:sldId id="262" r:id="rId7"/>
    <p:sldId id="260" r:id="rId8"/>
    <p:sldId id="287" r:id="rId9"/>
    <p:sldId id="261" r:id="rId10"/>
    <p:sldId id="288" r:id="rId11"/>
    <p:sldId id="282" r:id="rId12"/>
    <p:sldId id="266" r:id="rId13"/>
    <p:sldId id="267" r:id="rId14"/>
    <p:sldId id="268" r:id="rId15"/>
    <p:sldId id="269" r:id="rId16"/>
    <p:sldId id="283" r:id="rId17"/>
    <p:sldId id="284" r:id="rId18"/>
    <p:sldId id="271" r:id="rId19"/>
    <p:sldId id="278" r:id="rId20"/>
    <p:sldId id="279" r:id="rId21"/>
    <p:sldId id="286" r:id="rId22"/>
    <p:sldId id="290" r:id="rId23"/>
    <p:sldId id="289" r:id="rId2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3330" y="-102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182813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Federal Parliament</a:t>
            </a:r>
            <a:r>
              <a:rPr lang="en-US" sz="1200" b="1" i="0" u="none" strike="noStrike" kern="1200" cap="none" spc="0" dirty="0" smtClean="0">
                <a:solidFill>
                  <a:srgbClr val="000000"/>
                </a:solidFill>
                <a:uFillTx/>
                <a:latin typeface="Arial"/>
              </a:rPr>
              <a:t> in Federa</a:t>
            </a:r>
            <a:r>
              <a:rPr lang="en-US" sz="1200" b="1" dirty="0" smtClean="0">
                <a:solidFill>
                  <a:srgbClr val="000000"/>
                </a:solidFill>
                <a:latin typeface="Arial"/>
              </a:rPr>
              <a:t>l Belgium</a:t>
            </a:r>
            <a:endParaRPr lang="en-US" sz="12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type="dt" sz="quarter" idx="1"/>
          </p:nvPr>
        </p:nvSpPr>
        <p:spPr>
          <a:xfrm>
            <a:off x="3851279" y="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Brussels,</a:t>
            </a:r>
            <a:r>
              <a:rPr lang="en-US" sz="1200" b="1" i="0" u="none" strike="noStrike" kern="1200" cap="none" spc="0" dirty="0" smtClean="0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lang="en-US" sz="12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March 10</a:t>
            </a:r>
            <a:r>
              <a:rPr lang="en-US" sz="1200" b="1" i="0" u="none" strike="noStrike" kern="1200" cap="none" spc="0" baseline="30000" dirty="0" smtClean="0">
                <a:solidFill>
                  <a:srgbClr val="000000"/>
                </a:solidFill>
                <a:uFillTx/>
                <a:latin typeface="Arial"/>
              </a:rPr>
              <a:t>th</a:t>
            </a:r>
            <a:r>
              <a:rPr lang="en-US" sz="12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, 2014</a:t>
            </a:r>
            <a:endParaRPr lang="en-US" sz="12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Rectangle 4"/>
          <p:cNvSpPr txBox="1">
            <a:spLocks noGrp="1"/>
          </p:cNvSpPr>
          <p:nvPr>
            <p:ph type="ftr" sz="quarter" idx="2"/>
          </p:nvPr>
        </p:nvSpPr>
        <p:spPr>
          <a:xfrm>
            <a:off x="0" y="9139783"/>
            <a:ext cx="3830885" cy="78685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Pieter </a:t>
            </a:r>
            <a:r>
              <a:rPr lang="en-US" sz="1200" b="1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/>
              </a:rPr>
              <a:t>Dirck</a:t>
            </a:r>
            <a:r>
              <a:rPr lang="en-US" sz="12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 G. CABOOR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1" dirty="0" smtClean="0">
                <a:solidFill>
                  <a:srgbClr val="000000"/>
                </a:solidFill>
                <a:latin typeface="Arial"/>
              </a:rPr>
              <a:t>Legal Department, </a:t>
            </a:r>
            <a:r>
              <a:rPr lang="en-US" sz="10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Arial"/>
              </a:rPr>
              <a:t>Belgian federal House of Representatives</a:t>
            </a:r>
            <a:endParaRPr lang="en-US" sz="10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Rectangle 5"/>
          <p:cNvSpPr txBox="1">
            <a:spLocks noGrp="1"/>
          </p:cNvSpPr>
          <p:nvPr>
            <p:ph type="sldNum" sz="quarter" idx="3"/>
          </p:nvPr>
        </p:nvSpPr>
        <p:spPr>
          <a:xfrm>
            <a:off x="3851279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DA884B1-34DF-41D7-B2A8-7598634EF6BF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en-US" sz="12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Rectangle 3"/>
          <p:cNvSpPr txBox="1">
            <a:spLocks noGrp="1"/>
          </p:cNvSpPr>
          <p:nvPr>
            <p:ph type="dt" idx="1"/>
          </p:nvPr>
        </p:nvSpPr>
        <p:spPr>
          <a:xfrm>
            <a:off x="3851279" y="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r>
              <a:rPr lang="en-US"/>
              <a:t>21 November 2005</a:t>
            </a:r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917572" y="744541"/>
            <a:ext cx="4964113" cy="3722686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/>
          <p:cNvSpPr txBox="1">
            <a:spLocks noGrp="1"/>
          </p:cNvSpPr>
          <p:nvPr>
            <p:ph type="body" sz="quarter" idx="3"/>
          </p:nvPr>
        </p:nvSpPr>
        <p:spPr>
          <a:xfrm>
            <a:off x="906463" y="4714875"/>
            <a:ext cx="4984751" cy="44672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Klik om de opmaakprofielen van de modeltekst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6" name="Rectangle 6"/>
          <p:cNvSpPr txBox="1">
            <a:spLocks noGrp="1"/>
          </p:cNvSpPr>
          <p:nvPr>
            <p:ph type="ftr" sz="quarter" idx="4"/>
          </p:nvPr>
        </p:nvSpPr>
        <p:spPr>
          <a:xfrm>
            <a:off x="0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r>
              <a:rPr lang="en-US"/>
              <a:t>SJD-2006-0023 - presentatie fed B</a:t>
            </a:r>
          </a:p>
        </p:txBody>
      </p:sp>
      <p:sp>
        <p:nvSpPr>
          <p:cNvPr id="7" name="Rectangle 7"/>
          <p:cNvSpPr txBox="1">
            <a:spLocks noGrp="1"/>
          </p:cNvSpPr>
          <p:nvPr>
            <p:ph type="sldNum" sz="quarter" idx="5"/>
          </p:nvPr>
        </p:nvSpPr>
        <p:spPr>
          <a:xfrm>
            <a:off x="3851279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fld id="{FB5ED9B6-4B25-41C2-8061-9D496FCAA235}" type="slidenum">
              <a:rPr/>
              <a:pPr lvl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Times New Roman" pitchFamily="18"/>
      </a:defRPr>
    </a:lvl1pPr>
    <a:lvl2pPr marL="457200" marR="0" lvl="1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Times New Roman" pitchFamily="18"/>
      </a:defRPr>
    </a:lvl2pPr>
    <a:lvl3pPr marL="914400" marR="0" lvl="2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Times New Roman" pitchFamily="18"/>
      </a:defRPr>
    </a:lvl3pPr>
    <a:lvl4pPr marL="1371600" marR="0" lvl="3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Times New Roman" pitchFamily="18"/>
      </a:defRPr>
    </a:lvl4pPr>
    <a:lvl5pPr marL="1828800" marR="0" lvl="4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Times New Roman" pitchFamily="1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0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SJD-2006-0023 - presentatie fed B</a:t>
            </a:r>
          </a:p>
        </p:txBody>
      </p:sp>
      <p:sp>
        <p:nvSpPr>
          <p:cNvPr id="3" name="Rectangle 7"/>
          <p:cNvSpPr txBox="1"/>
          <p:nvPr/>
        </p:nvSpPr>
        <p:spPr>
          <a:xfrm>
            <a:off x="3851279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A5250D9-36A7-4129-BEBA-F62A5DD50D2C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en-US" sz="12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Rectangle 1026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4113" cy="3722687"/>
          </a:xfrm>
        </p:spPr>
      </p:sp>
      <p:sp>
        <p:nvSpPr>
          <p:cNvPr id="5" name="Rectangle 1027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0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SJD-2006-0023 - presentatie fed B</a:t>
            </a:r>
          </a:p>
        </p:txBody>
      </p:sp>
      <p:sp>
        <p:nvSpPr>
          <p:cNvPr id="3" name="Rectangle 7"/>
          <p:cNvSpPr txBox="1"/>
          <p:nvPr/>
        </p:nvSpPr>
        <p:spPr>
          <a:xfrm>
            <a:off x="3851279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0A6D3A5-3C06-48A3-9666-E4B5CF949E43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10</a:t>
            </a:fld>
            <a:endParaRPr lang="en-US" sz="12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</p:spPr>
      </p:sp>
      <p:sp>
        <p:nvSpPr>
          <p:cNvPr id="5" name="Rectangle 3"/>
          <p:cNvSpPr txBox="1">
            <a:spLocks noGrp="1"/>
          </p:cNvSpPr>
          <p:nvPr>
            <p:ph type="body" sz="quarter" idx="1"/>
          </p:nvPr>
        </p:nvSpPr>
        <p:spPr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SJD-2006-0023 - presentatie fed B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0E7FC8-8259-446B-B4EF-D41D870FB77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174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  <a:ln/>
        </p:spPr>
      </p:sp>
      <p:sp>
        <p:nvSpPr>
          <p:cNvPr id="31749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0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SJD-2006-0023 - presentatie fed B</a:t>
            </a:r>
          </a:p>
        </p:txBody>
      </p:sp>
      <p:sp>
        <p:nvSpPr>
          <p:cNvPr id="3" name="Rectangle 7"/>
          <p:cNvSpPr txBox="1"/>
          <p:nvPr/>
        </p:nvSpPr>
        <p:spPr>
          <a:xfrm>
            <a:off x="3851279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FC41FD-69BA-49FA-9A44-C3C94EFAC0FE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12</a:t>
            </a:fld>
            <a:endParaRPr lang="en-US" sz="12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</p:spPr>
      </p:sp>
      <p:sp>
        <p:nvSpPr>
          <p:cNvPr id="5" name="Rectangle 3"/>
          <p:cNvSpPr txBox="1">
            <a:spLocks noGrp="1"/>
          </p:cNvSpPr>
          <p:nvPr>
            <p:ph type="body" sz="quarter" idx="1"/>
          </p:nvPr>
        </p:nvSpPr>
        <p:spPr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0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SJD-2006-0023 - presentatie fed B</a:t>
            </a:r>
          </a:p>
        </p:txBody>
      </p:sp>
      <p:sp>
        <p:nvSpPr>
          <p:cNvPr id="3" name="Rectangle 7"/>
          <p:cNvSpPr txBox="1"/>
          <p:nvPr/>
        </p:nvSpPr>
        <p:spPr>
          <a:xfrm>
            <a:off x="3851279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2EDE0EE-4402-481D-AE2C-D3E192953B00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13</a:t>
            </a:fld>
            <a:endParaRPr lang="en-US" sz="12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Rectangle 1026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</p:spPr>
      </p:sp>
      <p:sp>
        <p:nvSpPr>
          <p:cNvPr id="5" name="Rectangle 1027"/>
          <p:cNvSpPr txBox="1">
            <a:spLocks noGrp="1"/>
          </p:cNvSpPr>
          <p:nvPr>
            <p:ph type="body" sz="quarter" idx="1"/>
          </p:nvPr>
        </p:nvSpPr>
        <p:spPr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0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SJD-2006-0023 - presentatie fed B</a:t>
            </a:r>
          </a:p>
        </p:txBody>
      </p:sp>
      <p:sp>
        <p:nvSpPr>
          <p:cNvPr id="3" name="Rectangle 7"/>
          <p:cNvSpPr txBox="1"/>
          <p:nvPr/>
        </p:nvSpPr>
        <p:spPr>
          <a:xfrm>
            <a:off x="3851279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D7FFA11-AE7A-402D-B638-C848F5C0407C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14</a:t>
            </a:fld>
            <a:endParaRPr lang="en-US" sz="12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4113" cy="3722687"/>
          </a:xfrm>
        </p:spPr>
      </p:sp>
      <p:sp>
        <p:nvSpPr>
          <p:cNvPr id="5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0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SJD-2006-0023 - presentatie fed B</a:t>
            </a:r>
          </a:p>
        </p:txBody>
      </p:sp>
      <p:sp>
        <p:nvSpPr>
          <p:cNvPr id="3" name="Rectangle 7"/>
          <p:cNvSpPr txBox="1"/>
          <p:nvPr/>
        </p:nvSpPr>
        <p:spPr>
          <a:xfrm>
            <a:off x="3851279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867C80-3349-4EC7-A92A-06BD6D38E4D3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15</a:t>
            </a:fld>
            <a:endParaRPr lang="en-US" sz="12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4113" cy="3722687"/>
          </a:xfrm>
        </p:spPr>
      </p:sp>
      <p:sp>
        <p:nvSpPr>
          <p:cNvPr id="5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SJD-2006-0023 - presentatie fed B</a:t>
            </a:r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AA4DE6-9339-4415-BDE7-30449424585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SJD-2006-0023 - presentatie fed B</a:t>
            </a:r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AA4DE6-9339-4415-BDE7-30449424585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0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SJD-2006-0023 - presentatie fed B</a:t>
            </a:r>
          </a:p>
        </p:txBody>
      </p:sp>
      <p:sp>
        <p:nvSpPr>
          <p:cNvPr id="3" name="Rectangle 7"/>
          <p:cNvSpPr txBox="1"/>
          <p:nvPr/>
        </p:nvSpPr>
        <p:spPr>
          <a:xfrm>
            <a:off x="3851279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EDF753B-8834-4887-AAF3-94F929387CB7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18</a:t>
            </a:fld>
            <a:endParaRPr lang="en-US" sz="12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4113" cy="3722687"/>
          </a:xfrm>
        </p:spPr>
      </p:sp>
      <p:sp>
        <p:nvSpPr>
          <p:cNvPr id="5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0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SJD-2006-0023 - presentatie fed B</a:t>
            </a:r>
          </a:p>
        </p:txBody>
      </p:sp>
      <p:sp>
        <p:nvSpPr>
          <p:cNvPr id="3" name="Rectangle 7"/>
          <p:cNvSpPr txBox="1"/>
          <p:nvPr/>
        </p:nvSpPr>
        <p:spPr>
          <a:xfrm>
            <a:off x="3851279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EC75309-3199-483D-B5B6-85B8A2F407B3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19</a:t>
            </a:fld>
            <a:endParaRPr lang="en-US" sz="12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4113" cy="3722687"/>
          </a:xfrm>
        </p:spPr>
      </p:sp>
      <p:sp>
        <p:nvSpPr>
          <p:cNvPr id="5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SJD-2006-0023 - presentatie fed B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177444-2D22-4D91-BCE6-DF561A97150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0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SJD-2006-0023 - presentatie fed B</a:t>
            </a:r>
          </a:p>
        </p:txBody>
      </p:sp>
      <p:sp>
        <p:nvSpPr>
          <p:cNvPr id="3" name="Rectangle 7"/>
          <p:cNvSpPr txBox="1"/>
          <p:nvPr/>
        </p:nvSpPr>
        <p:spPr>
          <a:xfrm>
            <a:off x="3851279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EC75309-3199-483D-B5B6-85B8A2F407B3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20</a:t>
            </a:fld>
            <a:endParaRPr lang="en-US" sz="12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4113" cy="3722687"/>
          </a:xfrm>
        </p:spPr>
      </p:sp>
      <p:sp>
        <p:nvSpPr>
          <p:cNvPr id="5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SJD-2006-0023 - presentatie fed B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5080EA-984C-42FC-B5B6-6EB3AF7FC7A8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SJD-2006-0023 - presentatie fed B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5080EA-984C-42FC-B5B6-6EB3AF7FC7A8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SJD-2006-0023 - presentatie fed B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5080EA-984C-42FC-B5B6-6EB3AF7FC7A8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SJD-2006-0023 - presentatie fed B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177444-2D22-4D91-BCE6-DF561A97150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0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SJD-2006-0023 - presentatie fed B</a:t>
            </a:r>
          </a:p>
        </p:txBody>
      </p:sp>
      <p:sp>
        <p:nvSpPr>
          <p:cNvPr id="3" name="Rectangle 7"/>
          <p:cNvSpPr txBox="1"/>
          <p:nvPr/>
        </p:nvSpPr>
        <p:spPr>
          <a:xfrm>
            <a:off x="3851279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C100996-31BB-4BDD-A2CB-8899A132E033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</a:t>
            </a:fld>
            <a:endParaRPr lang="en-US" sz="12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</p:spPr>
      </p:sp>
      <p:sp>
        <p:nvSpPr>
          <p:cNvPr id="5" name="Rectangle 3"/>
          <p:cNvSpPr txBox="1">
            <a:spLocks noGrp="1"/>
          </p:cNvSpPr>
          <p:nvPr>
            <p:ph type="body" sz="quarter" idx="1"/>
          </p:nvPr>
        </p:nvSpPr>
        <p:spPr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0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SJD-2006-0023 - presentatie fed B</a:t>
            </a:r>
          </a:p>
        </p:txBody>
      </p:sp>
      <p:sp>
        <p:nvSpPr>
          <p:cNvPr id="3" name="Rectangle 7"/>
          <p:cNvSpPr txBox="1"/>
          <p:nvPr/>
        </p:nvSpPr>
        <p:spPr>
          <a:xfrm>
            <a:off x="3851279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5D8F9D0-5397-4414-A09B-67D72281F2EE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5</a:t>
            </a:fld>
            <a:endParaRPr lang="en-US" sz="12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</p:spPr>
      </p:sp>
      <p:sp>
        <p:nvSpPr>
          <p:cNvPr id="5" name="Rectangle 3"/>
          <p:cNvSpPr txBox="1">
            <a:spLocks noGrp="1"/>
          </p:cNvSpPr>
          <p:nvPr>
            <p:ph type="body" sz="quarter" idx="1"/>
          </p:nvPr>
        </p:nvSpPr>
        <p:spPr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0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SJD-2006-0023 - presentatie fed B</a:t>
            </a:r>
          </a:p>
        </p:txBody>
      </p:sp>
      <p:sp>
        <p:nvSpPr>
          <p:cNvPr id="3" name="Rectangle 7"/>
          <p:cNvSpPr txBox="1"/>
          <p:nvPr/>
        </p:nvSpPr>
        <p:spPr>
          <a:xfrm>
            <a:off x="3851279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A12FDA6-6780-45C1-9CE6-7592E18DA974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6</a:t>
            </a:fld>
            <a:endParaRPr lang="en-US" sz="12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</p:spPr>
      </p:sp>
      <p:sp>
        <p:nvSpPr>
          <p:cNvPr id="5" name="Rectangle 3"/>
          <p:cNvSpPr txBox="1">
            <a:spLocks noGrp="1"/>
          </p:cNvSpPr>
          <p:nvPr>
            <p:ph type="body" sz="quarter" idx="1"/>
          </p:nvPr>
        </p:nvSpPr>
        <p:spPr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0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SJD-2006-0023 - presentatie fed B</a:t>
            </a:r>
          </a:p>
        </p:txBody>
      </p:sp>
      <p:sp>
        <p:nvSpPr>
          <p:cNvPr id="3" name="Rectangle 7"/>
          <p:cNvSpPr txBox="1"/>
          <p:nvPr/>
        </p:nvSpPr>
        <p:spPr>
          <a:xfrm>
            <a:off x="3851279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6CF95D9-64E2-4381-987A-829418A3D276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7</a:t>
            </a:fld>
            <a:endParaRPr lang="en-US" sz="12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</p:spPr>
      </p:sp>
      <p:sp>
        <p:nvSpPr>
          <p:cNvPr id="5" name="Rectangle 3"/>
          <p:cNvSpPr txBox="1">
            <a:spLocks noGrp="1"/>
          </p:cNvSpPr>
          <p:nvPr>
            <p:ph type="body" sz="quarter" idx="1"/>
          </p:nvPr>
        </p:nvSpPr>
        <p:spPr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0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SJD-2006-0023 - presentatie fed B</a:t>
            </a:r>
          </a:p>
        </p:txBody>
      </p:sp>
      <p:sp>
        <p:nvSpPr>
          <p:cNvPr id="3" name="Rectangle 7"/>
          <p:cNvSpPr txBox="1"/>
          <p:nvPr/>
        </p:nvSpPr>
        <p:spPr>
          <a:xfrm>
            <a:off x="3851279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6CF95D9-64E2-4381-987A-829418A3D276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8</a:t>
            </a:fld>
            <a:endParaRPr lang="en-US" sz="12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</p:spPr>
      </p:sp>
      <p:sp>
        <p:nvSpPr>
          <p:cNvPr id="5" name="Rectangle 3"/>
          <p:cNvSpPr txBox="1">
            <a:spLocks noGrp="1"/>
          </p:cNvSpPr>
          <p:nvPr>
            <p:ph type="body" sz="quarter" idx="1"/>
          </p:nvPr>
        </p:nvSpPr>
        <p:spPr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/>
          <p:nvPr/>
        </p:nvSpPr>
        <p:spPr>
          <a:xfrm>
            <a:off x="0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SJD-2006-0023 - presentatie fed B</a:t>
            </a:r>
          </a:p>
        </p:txBody>
      </p:sp>
      <p:sp>
        <p:nvSpPr>
          <p:cNvPr id="3" name="Rectangle 7"/>
          <p:cNvSpPr txBox="1"/>
          <p:nvPr/>
        </p:nvSpPr>
        <p:spPr>
          <a:xfrm>
            <a:off x="3851279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0A6D3A5-3C06-48A3-9666-E4B5CF949E43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</a:t>
            </a:fld>
            <a:endParaRPr lang="en-US" sz="1200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</p:spPr>
      </p:sp>
      <p:sp>
        <p:nvSpPr>
          <p:cNvPr id="5" name="Rectangle 3"/>
          <p:cNvSpPr txBox="1">
            <a:spLocks noGrp="1"/>
          </p:cNvSpPr>
          <p:nvPr>
            <p:ph type="body" sz="quarter" idx="1"/>
          </p:nvPr>
        </p:nvSpPr>
        <p:spPr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 lang="en-US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462D23-65A6-4F8D-9560-9C06DE40A415}" type="slidenum">
              <a:rPr/>
              <a:pPr lvl="0"/>
              <a:t>‹#›</a:t>
            </a:fld>
            <a:endParaRPr lang="fr-BE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NATO  Parl Ass - Dlegation Ass of Kosovo </a:t>
            </a:r>
            <a:endParaRPr lang="fr-BE"/>
          </a:p>
        </p:txBody>
      </p:sp>
    </p:spTree>
  </p:cSld>
  <p:clrMapOvr>
    <a:masterClrMapping/>
  </p:clrMapOvr>
  <p:transition>
    <p:zoom dir="in"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BE75C9-3471-4A58-87CB-88DF58F853C9}" type="slidenum">
              <a:rPr/>
              <a:pPr lvl="0"/>
              <a:t>‹#›</a:t>
            </a:fld>
            <a:endParaRPr lang="fr-BE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NATO  Parl Ass - Dlegation Ass of Kosovo </a:t>
            </a:r>
            <a:endParaRPr lang="fr-BE"/>
          </a:p>
        </p:txBody>
      </p:sp>
    </p:spTree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515099" y="609603"/>
            <a:ext cx="1943100" cy="548640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85800" y="609603"/>
            <a:ext cx="5676896" cy="5486400"/>
          </a:xfrm>
        </p:spPr>
        <p:txBody>
          <a:bodyPr vert="eaVert"/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373CEB-4159-4D6E-87EA-20A4B04D8BB4}" type="slidenum">
              <a:rPr/>
              <a:pPr lvl="0"/>
              <a:t>‹#›</a:t>
            </a:fld>
            <a:endParaRPr lang="fr-BE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NATO  Parl Ass - Dlegation Ass of Kosovo </a:t>
            </a:r>
            <a:endParaRPr lang="fr-BE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D0C24D-B811-4E2F-9803-33489A6AA2EC}" type="slidenum">
              <a:rPr/>
              <a:pPr lvl="0"/>
              <a:t>‹#›</a:t>
            </a:fld>
            <a:endParaRPr lang="fr-BE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NATO  Parl Ass - Dlegation Ass of Kosovo </a:t>
            </a:r>
            <a:endParaRPr lang="fr-BE"/>
          </a:p>
        </p:txBody>
      </p:sp>
    </p:spTree>
  </p:cSld>
  <p:clrMapOvr>
    <a:masterClrMapping/>
  </p:clrMapOvr>
  <p:transition>
    <p:zoom dir="in"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lang="en-US" sz="4000" cap="all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lang="en-US"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C31436-0EC6-4DF0-A394-1AAEBD93D04F}" type="slidenum">
              <a:rPr/>
              <a:pPr lvl="0"/>
              <a:t>‹#›</a:t>
            </a:fld>
            <a:endParaRPr lang="fr-BE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NATO  Parl Ass - Dlegation Ass of Kosovo </a:t>
            </a:r>
            <a:endParaRPr lang="fr-BE"/>
          </a:p>
        </p:txBody>
      </p:sp>
    </p:spTree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85800" y="1981203"/>
            <a:ext cx="3810003" cy="4114800"/>
          </a:xfrm>
        </p:spPr>
        <p:txBody>
          <a:bodyPr/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spcBef>
                <a:spcPts val="400"/>
              </a:spcBef>
              <a:defRPr lang="en-US"/>
            </a:lvl4pPr>
            <a:lvl5pPr>
              <a:spcBef>
                <a:spcPts val="400"/>
              </a:spcBef>
              <a:defRPr lang="en-US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48196" y="1981203"/>
            <a:ext cx="3810003" cy="4114800"/>
          </a:xfrm>
        </p:spPr>
        <p:txBody>
          <a:bodyPr/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spcBef>
                <a:spcPts val="400"/>
              </a:spcBef>
              <a:defRPr lang="en-US"/>
            </a:lvl4pPr>
            <a:lvl5pPr>
              <a:spcBef>
                <a:spcPts val="400"/>
              </a:spcBef>
              <a:defRPr lang="en-US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B45DAC-29AB-4A6D-B677-0D679BC12822}" type="slidenum">
              <a:rPr/>
              <a:pPr lvl="0"/>
              <a:t>‹#›</a:t>
            </a:fld>
            <a:endParaRPr lang="fr-BE"/>
          </a:p>
        </p:txBody>
      </p:sp>
      <p:sp>
        <p:nvSpPr>
          <p:cNvPr id="6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NATO  Parl Ass - Dlegation Ass of Kosovo </a:t>
            </a:r>
            <a:endParaRPr lang="fr-BE"/>
          </a:p>
        </p:txBody>
      </p:sp>
    </p:spTree>
  </p:cSld>
  <p:clrMapOvr>
    <a:masterClrMapping/>
  </p:clrMapOvr>
  <p:transition>
    <p:zoom dir="in"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lang="en-US"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lang="en-US" sz="2400"/>
            </a:lvl1pPr>
            <a:lvl2pPr>
              <a:spcBef>
                <a:spcPts val="500"/>
              </a:spcBef>
              <a:defRPr lang="en-US" sz="2000"/>
            </a:lvl2pPr>
            <a:lvl3pPr>
              <a:spcBef>
                <a:spcPts val="400"/>
              </a:spcBef>
              <a:defRPr lang="en-US" sz="1800"/>
            </a:lvl3pPr>
            <a:lvl4pPr>
              <a:spcBef>
                <a:spcPts val="400"/>
              </a:spcBef>
              <a:defRPr lang="en-US" sz="1600"/>
            </a:lvl4pPr>
            <a:lvl5pPr>
              <a:spcBef>
                <a:spcPts val="400"/>
              </a:spcBef>
              <a:defRPr lang="en-US"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lang="en-US"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lang="en-US" sz="2400"/>
            </a:lvl1pPr>
            <a:lvl2pPr>
              <a:spcBef>
                <a:spcPts val="500"/>
              </a:spcBef>
              <a:defRPr lang="en-US" sz="2000"/>
            </a:lvl2pPr>
            <a:lvl3pPr>
              <a:spcBef>
                <a:spcPts val="400"/>
              </a:spcBef>
              <a:defRPr lang="en-US" sz="1800"/>
            </a:lvl3pPr>
            <a:lvl4pPr>
              <a:spcBef>
                <a:spcPts val="400"/>
              </a:spcBef>
              <a:defRPr lang="en-US" sz="1600"/>
            </a:lvl4pPr>
            <a:lvl5pPr>
              <a:spcBef>
                <a:spcPts val="400"/>
              </a:spcBef>
              <a:defRPr lang="en-US"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A76FE4-CF48-4B2F-8306-057D7941B41E}" type="slidenum">
              <a:rPr/>
              <a:pPr lvl="0"/>
              <a:t>‹#›</a:t>
            </a:fld>
            <a:endParaRPr lang="fr-BE"/>
          </a:p>
        </p:txBody>
      </p:sp>
      <p:sp>
        <p:nvSpPr>
          <p:cNvPr id="8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NATO  Parl Ass - Dlegation Ass of Kosovo </a:t>
            </a:r>
            <a:endParaRPr lang="fr-BE"/>
          </a:p>
        </p:txBody>
      </p:sp>
    </p:spTree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BF7DFD-94A7-48B6-89CA-C7D9502A1842}" type="slidenum">
              <a:rPr/>
              <a:pPr lvl="0"/>
              <a:t>‹#›</a:t>
            </a:fld>
            <a:endParaRPr lang="fr-BE"/>
          </a:p>
        </p:txBody>
      </p:sp>
      <p:sp>
        <p:nvSpPr>
          <p:cNvPr id="4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NATO  Parl Ass - Dlegation Ass of Kosovo </a:t>
            </a:r>
            <a:endParaRPr lang="fr-BE"/>
          </a:p>
        </p:txBody>
      </p:sp>
    </p:spTree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E0FD1E-6B6C-4738-A585-89F7488D61B2}" type="slidenum">
              <a:rPr/>
              <a:pPr lvl="0"/>
              <a:t>‹#›</a:t>
            </a:fld>
            <a:endParaRPr lang="fr-BE"/>
          </a:p>
        </p:txBody>
      </p:sp>
      <p:sp>
        <p:nvSpPr>
          <p:cNvPr id="3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NATO  Parl Ass - Dlegation Ass of Kosovo </a:t>
            </a:r>
            <a:endParaRPr lang="fr-BE"/>
          </a:p>
        </p:txBody>
      </p:sp>
    </p:spTree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lang="en-US" sz="2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spcBef>
                <a:spcPts val="800"/>
              </a:spcBef>
              <a:defRPr lang="en-US" sz="3200"/>
            </a:lvl1pPr>
            <a:lvl2pPr>
              <a:spcBef>
                <a:spcPts val="700"/>
              </a:spcBef>
              <a:defRPr lang="en-US" sz="2800"/>
            </a:lvl2pPr>
            <a:lvl3pPr>
              <a:spcBef>
                <a:spcPts val="600"/>
              </a:spcBef>
              <a:defRPr lang="en-US" sz="2400"/>
            </a:lvl3pPr>
            <a:lvl4pPr>
              <a:spcBef>
                <a:spcPts val="500"/>
              </a:spcBef>
              <a:defRPr lang="en-US" sz="2000"/>
            </a:lvl4pPr>
            <a:lvl5pPr>
              <a:spcBef>
                <a:spcPts val="500"/>
              </a:spcBef>
              <a:defRPr lang="en-US"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lang="en-US"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F7EB4A-5BBD-49EE-86D8-51E2F24D19B7}" type="slidenum">
              <a:rPr/>
              <a:pPr lvl="0"/>
              <a:t>‹#›</a:t>
            </a:fld>
            <a:endParaRPr lang="fr-BE"/>
          </a:p>
        </p:txBody>
      </p:sp>
      <p:sp>
        <p:nvSpPr>
          <p:cNvPr id="6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NATO  Parl Ass - Dlegation Ass of Kosovo </a:t>
            </a:r>
            <a:endParaRPr lang="fr-BE"/>
          </a:p>
        </p:txBody>
      </p:sp>
    </p:spTree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lang="en-US" sz="2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lang="en-US" sz="3200"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lang="en-US"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A11721-1DC2-433E-9520-19A236BAEF25}" type="slidenum">
              <a:rPr/>
              <a:pPr lvl="0"/>
              <a:t>‹#›</a:t>
            </a:fld>
            <a:endParaRPr lang="fr-BE"/>
          </a:p>
        </p:txBody>
      </p:sp>
      <p:sp>
        <p:nvSpPr>
          <p:cNvPr id="6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NATO  Parl Ass - Dlegation Ass of Kosovo </a:t>
            </a:r>
            <a:endParaRPr lang="fr-BE"/>
          </a:p>
        </p:txBody>
      </p:sp>
    </p:spTree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fr-BE"/>
              <a:t>Klik om het opmaakprofiel van de modeltitel te bewerken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1"/>
          </p:nvPr>
        </p:nvSpPr>
        <p:spPr>
          <a:xfrm>
            <a:off x="685800" y="198120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fr-BE"/>
              <a:t>Klik om de opmaakprofielen van de modeltekst te bewerken</a:t>
            </a:r>
          </a:p>
          <a:p>
            <a:pPr lvl="1"/>
            <a:r>
              <a:rPr lang="fr-BE"/>
              <a:t>Tweede niveau</a:t>
            </a:r>
          </a:p>
          <a:p>
            <a:pPr lvl="2"/>
            <a:r>
              <a:rPr lang="fr-BE"/>
              <a:t>Derde niveau</a:t>
            </a:r>
          </a:p>
          <a:p>
            <a:pPr lvl="3"/>
            <a:r>
              <a:rPr lang="fr-BE"/>
              <a:t>Vierde niveau</a:t>
            </a:r>
          </a:p>
          <a:p>
            <a:pPr lvl="4"/>
            <a:r>
              <a:rPr lang="fr-BE"/>
              <a:t>Vijfde niveau</a:t>
            </a:r>
          </a:p>
        </p:txBody>
      </p:sp>
      <p:sp>
        <p:nvSpPr>
          <p:cNvPr id="4" name="Rectangle 6"/>
          <p:cNvSpPr txBox="1">
            <a:spLocks noGrp="1"/>
          </p:cNvSpPr>
          <p:nvPr>
            <p:ph type="sldNum" sz="quarter" idx="4"/>
          </p:nvPr>
        </p:nvSpPr>
        <p:spPr>
          <a:xfrm>
            <a:off x="6553203" y="6248396"/>
            <a:ext cx="1904996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BE" sz="8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fld id="{1AD068BB-BB6F-4A76-ADD5-1A24DD707AAE}" type="slidenum">
              <a:rPr/>
              <a:pPr lvl="0"/>
              <a:t>‹#›</a:t>
            </a:fld>
            <a:endParaRPr lang="fr-BE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3"/>
          </p:nvPr>
        </p:nvSpPr>
        <p:spPr>
          <a:xfrm>
            <a:off x="685800" y="6248396"/>
            <a:ext cx="5867403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8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r>
              <a:rPr lang="en-US"/>
              <a:t>NATO  Parl Ass - Dlegation Ass of Kosovo </a:t>
            </a:r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 dir="in"/>
  </p:transition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BE" sz="3600" b="1" i="0" u="none" strike="noStrike" kern="0" cap="none" spc="0" baseline="0">
          <a:solidFill>
            <a:srgbClr val="000000"/>
          </a:solidFill>
          <a:uFillTx/>
          <a:latin typeface="Arial"/>
        </a:defRPr>
      </a:lvl1pPr>
    </p:titleStyle>
    <p:bodyStyle>
      <a:lvl1pPr marL="342900" marR="0" lvl="0" indent="-342900" algn="l" defTabSz="914400" rtl="0" fontAlgn="auto" hangingPunct="0">
        <a:lnSpc>
          <a:spcPct val="100000"/>
        </a:lnSpc>
        <a:spcBef>
          <a:spcPts val="700"/>
        </a:spcBef>
        <a:spcAft>
          <a:spcPts val="0"/>
        </a:spcAft>
        <a:buSzPct val="100000"/>
        <a:buChar char="•"/>
        <a:tabLst/>
        <a:defRPr lang="fr-BE" sz="2800" b="0" i="0" u="none" strike="noStrike" kern="0" cap="none" spc="0" baseline="0">
          <a:solidFill>
            <a:srgbClr val="000000"/>
          </a:solidFill>
          <a:uFillTx/>
          <a:latin typeface="Arial"/>
        </a:defRPr>
      </a:lvl1pPr>
      <a:lvl2pPr marL="742950" marR="0" lvl="1" indent="-285750" algn="l" defTabSz="914400" rtl="0" fontAlgn="auto" hangingPunct="0">
        <a:lnSpc>
          <a:spcPct val="100000"/>
        </a:lnSpc>
        <a:spcBef>
          <a:spcPts val="600"/>
        </a:spcBef>
        <a:spcAft>
          <a:spcPts val="0"/>
        </a:spcAft>
        <a:buSzPct val="100000"/>
        <a:buChar char="–"/>
        <a:tabLst/>
        <a:defRPr lang="fr-BE" sz="2400" b="0" i="0" u="none" strike="noStrike" kern="0" cap="none" spc="0" baseline="0">
          <a:solidFill>
            <a:srgbClr val="000000"/>
          </a:solidFill>
          <a:uFillTx/>
          <a:latin typeface="Arial"/>
        </a:defRPr>
      </a:lvl2pPr>
      <a:lvl3pPr marL="1143000" marR="0" lvl="2" indent="-228600" algn="l" defTabSz="914400" rtl="0" fontAlgn="auto" hangingPunct="0">
        <a:lnSpc>
          <a:spcPct val="100000"/>
        </a:lnSpc>
        <a:spcBef>
          <a:spcPts val="500"/>
        </a:spcBef>
        <a:spcAft>
          <a:spcPts val="0"/>
        </a:spcAft>
        <a:buSzPct val="100000"/>
        <a:buChar char="•"/>
        <a:tabLst/>
        <a:defRPr lang="fr-BE" sz="2000" b="0" i="0" u="none" strike="noStrike" kern="0" cap="none" spc="0" baseline="0">
          <a:solidFill>
            <a:srgbClr val="000000"/>
          </a:solidFill>
          <a:uFillTx/>
          <a:latin typeface="Arial"/>
        </a:defRPr>
      </a:lvl3pPr>
      <a:lvl4pPr marL="1600200" marR="0" lvl="3" indent="-228600" algn="l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SzPct val="100000"/>
        <a:buChar char="–"/>
        <a:tabLst/>
        <a:defRPr lang="fr-BE" sz="1800" b="0" i="0" u="none" strike="noStrike" kern="0" cap="none" spc="0" baseline="0">
          <a:solidFill>
            <a:srgbClr val="000000"/>
          </a:solidFill>
          <a:uFillTx/>
          <a:latin typeface="Arial"/>
        </a:defRPr>
      </a:lvl4pPr>
      <a:lvl5pPr marL="2057400" marR="0" lvl="4" indent="-228600" algn="l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SzPct val="100000"/>
        <a:buChar char="»"/>
        <a:tabLst/>
        <a:defRPr lang="fr-BE" sz="1800" b="0" i="0" u="none" strike="noStrike" kern="0" cap="none" spc="0" baseline="0">
          <a:solidFill>
            <a:srgbClr val="000000"/>
          </a:solidFill>
          <a:uFillTx/>
          <a:latin typeface="Arial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Documents and Settings\pcaboor\Application Data\Microsoft\Media Catalog\logokam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19246" y="0"/>
            <a:ext cx="5962646" cy="685959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 txBox="1">
            <a:spLocks noGrp="1"/>
          </p:cNvSpPr>
          <p:nvPr>
            <p:ph type="ctrTitle"/>
          </p:nvPr>
        </p:nvSpPr>
        <p:spPr>
          <a:xfrm>
            <a:off x="683568" y="2420888"/>
            <a:ext cx="7772400" cy="1143000"/>
          </a:xfrm>
        </p:spPr>
        <p:txBody>
          <a:bodyPr/>
          <a:lstStyle/>
          <a:p>
            <a:pPr lvl="0" hangingPunct="1"/>
            <a:r>
              <a:rPr lang="en-GB" dirty="0" smtClean="0"/>
              <a:t>DEONTOLOGY </a:t>
            </a:r>
            <a:r>
              <a:rPr lang="en-GB" dirty="0" err="1" smtClean="0"/>
              <a:t>IN</a:t>
            </a:r>
            <a:r>
              <a:rPr lang="en-GB" dirty="0" smtClean="0"/>
              <a:t> THE BELGIAN HOUSE OF REPRESENTATIVES</a:t>
            </a:r>
            <a:endParaRPr lang="en-GB" dirty="0"/>
          </a:p>
        </p:txBody>
      </p:sp>
      <p:sp>
        <p:nvSpPr>
          <p:cNvPr id="4" name="Rectangle 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51112"/>
          </a:xfrm>
        </p:spPr>
        <p:txBody>
          <a:bodyPr/>
          <a:lstStyle/>
          <a:p>
            <a:pPr lvl="0" hangingPunct="1">
              <a:spcBef>
                <a:spcPts val="500"/>
              </a:spcBef>
            </a:pPr>
            <a:endParaRPr lang="en-GB" sz="2000" b="1" dirty="0"/>
          </a:p>
          <a:p>
            <a:pPr hangingPunct="1">
              <a:spcBef>
                <a:spcPts val="500"/>
              </a:spcBef>
            </a:pPr>
            <a:r>
              <a:rPr lang="en-GB" sz="1600" dirty="0" err="1" smtClean="0"/>
              <a:t>ECPRD</a:t>
            </a:r>
            <a:r>
              <a:rPr lang="en-GB" sz="1600" dirty="0" smtClean="0"/>
              <a:t> Seminar </a:t>
            </a:r>
          </a:p>
          <a:p>
            <a:pPr hangingPunct="1">
              <a:spcBef>
                <a:spcPts val="500"/>
              </a:spcBef>
            </a:pPr>
            <a:r>
              <a:rPr lang="en-GB" sz="1600" dirty="0" smtClean="0"/>
              <a:t>Skopje – May 8, 2014</a:t>
            </a:r>
          </a:p>
          <a:p>
            <a:pPr lvl="0" hangingPunct="1">
              <a:spcBef>
                <a:spcPts val="500"/>
              </a:spcBef>
            </a:pPr>
            <a:endParaRPr lang="en-GB" sz="1600" dirty="0"/>
          </a:p>
          <a:p>
            <a:pPr lvl="0" hangingPunct="1">
              <a:spcBef>
                <a:spcPts val="400"/>
              </a:spcBef>
            </a:pPr>
            <a:r>
              <a:rPr lang="en-GB" sz="1600" smtClean="0"/>
              <a:t>Session 2</a:t>
            </a:r>
            <a:endParaRPr lang="en-GB" sz="1600" dirty="0" smtClean="0"/>
          </a:p>
          <a:p>
            <a:pPr hangingPunct="1">
              <a:spcBef>
                <a:spcPts val="400"/>
              </a:spcBef>
            </a:pPr>
            <a:r>
              <a:rPr lang="en-US" sz="1600" dirty="0" smtClean="0"/>
              <a:t>Structures and Procedures for Implementation </a:t>
            </a:r>
            <a:br>
              <a:rPr lang="en-US" sz="1600" dirty="0" smtClean="0"/>
            </a:br>
            <a:r>
              <a:rPr lang="en-US" sz="1600" dirty="0" smtClean="0"/>
              <a:t>of the Codes of Conduct in the National Parliaments</a:t>
            </a:r>
            <a:br>
              <a:rPr lang="en-US" sz="1600" dirty="0" smtClean="0"/>
            </a:br>
            <a:endParaRPr lang="en-GB" sz="1600" dirty="0"/>
          </a:p>
        </p:txBody>
      </p:sp>
      <p:pic>
        <p:nvPicPr>
          <p:cNvPr id="6" name="Picture 6" descr="C:\Documents and Settings\pcaboor\My Documents\My Pictures\Vlaggen\Vlagbelgiegroo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3886200" y="533396"/>
            <a:ext cx="1417640" cy="94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26" descr="C:\Documents and Settings\pcaboor\Application Data\Microsoft\Media Catalog\logokam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19246" y="0"/>
            <a:ext cx="5962646" cy="685959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102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hangingPunct="1"/>
            <a:r>
              <a:rPr lang="en-GB" dirty="0" smtClean="0"/>
              <a:t>2. Statements of offices held  </a:t>
            </a:r>
            <a:br>
              <a:rPr lang="en-GB" dirty="0" smtClean="0"/>
            </a:br>
            <a:r>
              <a:rPr lang="en-GB" dirty="0" smtClean="0"/>
              <a:t>Declarations of assets</a:t>
            </a:r>
            <a:endParaRPr lang="en-GB" dirty="0"/>
          </a:p>
        </p:txBody>
      </p:sp>
      <p:sp>
        <p:nvSpPr>
          <p:cNvPr id="14" name="Rectangle 4"/>
          <p:cNvSpPr txBox="1">
            <a:spLocks/>
          </p:cNvSpPr>
          <p:nvPr/>
        </p:nvSpPr>
        <p:spPr>
          <a:xfrm>
            <a:off x="685800" y="1981203"/>
            <a:ext cx="74866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kumimoji="0" lang="en-GB" sz="2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Sanctions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tabLst/>
              <a:defRPr/>
            </a:pPr>
            <a:endParaRPr lang="en-GB" sz="2800" kern="0" noProof="0" dirty="0" smtClean="0">
              <a:solidFill>
                <a:srgbClr val="000000"/>
              </a:solidFill>
              <a:latin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List</a:t>
            </a:r>
            <a:r>
              <a:rPr lang="en-GB" sz="2800" kern="0" dirty="0" smtClean="0">
                <a:solidFill>
                  <a:srgbClr val="000000"/>
                </a:solidFill>
                <a:latin typeface="Arial"/>
              </a:rPr>
              <a:t> of defaulting (MPs) in </a:t>
            </a:r>
            <a:r>
              <a:rPr lang="en-GB" sz="2800" i="1" kern="0" dirty="0" smtClean="0">
                <a:solidFill>
                  <a:srgbClr val="000000"/>
                </a:solidFill>
                <a:latin typeface="Arial"/>
              </a:rPr>
              <a:t>Official Gazette.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tabLst/>
              <a:defRPr/>
            </a:pPr>
            <a:endParaRPr kumimoji="0" lang="en-GB" sz="2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GB" sz="2800" kern="0" noProof="0" dirty="0" smtClean="0">
                <a:solidFill>
                  <a:srgbClr val="000000"/>
                </a:solidFill>
                <a:latin typeface="Arial"/>
              </a:rPr>
              <a:t>Failure to submit = criminal offence :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GB" sz="2800" kern="0" noProof="0" dirty="0" smtClean="0">
                <a:solidFill>
                  <a:srgbClr val="000000"/>
                </a:solidFill>
                <a:latin typeface="Arial"/>
              </a:rPr>
              <a:t>fine of 600 till 6000 EUR.</a:t>
            </a:r>
            <a:endParaRPr kumimoji="0" lang="en-GB" sz="2800" b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6" name="Rectangle 5"/>
          <p:cNvSpPr txBox="1">
            <a:spLocks/>
          </p:cNvSpPr>
          <p:nvPr/>
        </p:nvSpPr>
        <p:spPr>
          <a:xfrm>
            <a:off x="899592" y="1988840"/>
            <a:ext cx="7554419" cy="41148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ts val="600"/>
              </a:spcBef>
              <a:buSzPct val="100000"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pcaboor\Application Data\Microsoft\Media Catalog\logokam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0"/>
            <a:ext cx="596265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3. Code of Deontology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endParaRPr lang="en-GB" dirty="0" smtClean="0"/>
          </a:p>
          <a:p>
            <a:pPr eaLnBrk="1" hangingPunct="1">
              <a:buNone/>
            </a:pPr>
            <a:r>
              <a:rPr lang="en-GB" dirty="0" smtClean="0"/>
              <a:t>3.1 Federal Commission on Deontology</a:t>
            </a:r>
          </a:p>
          <a:p>
            <a:pPr eaLnBrk="1" hangingPunct="1">
              <a:buNone/>
            </a:pPr>
            <a:endParaRPr lang="en-GB" dirty="0" smtClean="0"/>
          </a:p>
          <a:p>
            <a:pPr eaLnBrk="1" hangingPunct="1">
              <a:buNone/>
            </a:pPr>
            <a:r>
              <a:rPr lang="en-GB" dirty="0" smtClean="0"/>
              <a:t>3.2 Code of Deontology of the House</a:t>
            </a:r>
          </a:p>
          <a:p>
            <a:pPr eaLnBrk="1" hangingPunct="1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26" descr="C:\Documents and Settings\pcaboor\Application Data\Microsoft\Media Catalog\logokam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19246" y="0"/>
            <a:ext cx="5962646" cy="685959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102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hangingPunct="1"/>
            <a:r>
              <a:rPr lang="fr-BE" dirty="0" smtClean="0"/>
              <a:t>3.1 Commission on </a:t>
            </a:r>
            <a:r>
              <a:rPr lang="fr-BE" dirty="0" err="1" smtClean="0"/>
              <a:t>Deontology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981203"/>
            <a:ext cx="8278688" cy="4114800"/>
          </a:xfrm>
        </p:spPr>
        <p:txBody>
          <a:bodyPr/>
          <a:lstStyle/>
          <a:p>
            <a:pPr>
              <a:buNone/>
            </a:pPr>
            <a:r>
              <a:rPr lang="nl-BE" dirty="0" smtClean="0"/>
              <a:t>Independent </a:t>
            </a:r>
            <a:r>
              <a:rPr lang="nl-BE" dirty="0" smtClean="0"/>
              <a:t>body.</a:t>
            </a: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err="1" smtClean="0"/>
              <a:t>Advisory</a:t>
            </a:r>
            <a:r>
              <a:rPr lang="nl-BE" dirty="0" smtClean="0"/>
              <a:t> body (</a:t>
            </a:r>
            <a:r>
              <a:rPr lang="nl-BE" dirty="0" err="1" smtClean="0"/>
              <a:t>no</a:t>
            </a:r>
            <a:r>
              <a:rPr lang="nl-BE" dirty="0" smtClean="0"/>
              <a:t> </a:t>
            </a:r>
            <a:r>
              <a:rPr lang="nl-BE" dirty="0" err="1" smtClean="0"/>
              <a:t>punishing</a:t>
            </a:r>
            <a:r>
              <a:rPr lang="nl-BE" dirty="0" smtClean="0"/>
              <a:t> </a:t>
            </a:r>
            <a:r>
              <a:rPr lang="nl-BE" dirty="0" err="1" smtClean="0"/>
              <a:t>authority</a:t>
            </a:r>
            <a:r>
              <a:rPr lang="nl-BE" dirty="0" smtClean="0"/>
              <a:t>):</a:t>
            </a:r>
            <a:br>
              <a:rPr lang="nl-BE" dirty="0" smtClean="0"/>
            </a:br>
            <a:r>
              <a:rPr lang="nl-BE" dirty="0" smtClean="0"/>
              <a:t>- </a:t>
            </a:r>
            <a:r>
              <a:rPr lang="nl-BE" dirty="0" err="1" smtClean="0"/>
              <a:t>confidential</a:t>
            </a:r>
            <a:r>
              <a:rPr lang="nl-BE" dirty="0" smtClean="0"/>
              <a:t> </a:t>
            </a:r>
            <a:r>
              <a:rPr lang="nl-BE" dirty="0" err="1" smtClean="0"/>
              <a:t>individual</a:t>
            </a:r>
            <a:r>
              <a:rPr lang="nl-BE" dirty="0" smtClean="0"/>
              <a:t> </a:t>
            </a:r>
            <a:r>
              <a:rPr lang="nl-BE" dirty="0" err="1" smtClean="0"/>
              <a:t>opinions</a:t>
            </a:r>
            <a:r>
              <a:rPr lang="nl-BE" dirty="0" smtClean="0"/>
              <a:t>;</a:t>
            </a:r>
            <a:br>
              <a:rPr lang="nl-BE" dirty="0" smtClean="0"/>
            </a:br>
            <a:r>
              <a:rPr lang="nl-BE" dirty="0" smtClean="0"/>
              <a:t>- </a:t>
            </a:r>
            <a:r>
              <a:rPr lang="nl-BE" dirty="0" err="1" smtClean="0"/>
              <a:t>general</a:t>
            </a:r>
            <a:r>
              <a:rPr lang="nl-BE" dirty="0" smtClean="0"/>
              <a:t> </a:t>
            </a:r>
            <a:r>
              <a:rPr lang="nl-BE" dirty="0" err="1" smtClean="0"/>
              <a:t>opinions</a:t>
            </a:r>
            <a:r>
              <a:rPr lang="nl-BE" dirty="0" smtClean="0"/>
              <a:t> and </a:t>
            </a:r>
            <a:r>
              <a:rPr lang="nl-BE" dirty="0" err="1" smtClean="0"/>
              <a:t>recommendations</a:t>
            </a:r>
            <a:r>
              <a:rPr lang="nl-BE" dirty="0" smtClean="0"/>
              <a:t>.</a:t>
            </a:r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Will </a:t>
            </a:r>
            <a:r>
              <a:rPr lang="nl-BE" dirty="0" err="1" smtClean="0"/>
              <a:t>draft</a:t>
            </a:r>
            <a:r>
              <a:rPr lang="nl-BE" dirty="0" smtClean="0"/>
              <a:t> a Code </a:t>
            </a:r>
            <a:r>
              <a:rPr lang="nl-BE" dirty="0" err="1" smtClean="0"/>
              <a:t>for</a:t>
            </a:r>
            <a:r>
              <a:rPr lang="nl-BE" dirty="0" smtClean="0"/>
              <a:t> public </a:t>
            </a:r>
            <a:r>
              <a:rPr lang="nl-BE" dirty="0" err="1" smtClean="0"/>
              <a:t>officers</a:t>
            </a:r>
            <a:r>
              <a:rPr lang="nl-BE" dirty="0" smtClean="0"/>
              <a:t>, </a:t>
            </a:r>
            <a:r>
              <a:rPr lang="nl-BE" dirty="0" err="1" smtClean="0"/>
              <a:t>except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MPs</a:t>
            </a:r>
            <a:r>
              <a:rPr lang="nl-BE" dirty="0" smtClean="0"/>
              <a:t>.</a:t>
            </a:r>
            <a:r>
              <a:rPr lang="nl-BE" dirty="0" smtClean="0"/>
              <a:t/>
            </a:r>
            <a:br>
              <a:rPr lang="nl-BE" dirty="0" smtClean="0"/>
            </a:b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50" descr="C:\Documents and Settings\pcaboor\Application Data\Microsoft\Media Catalog\logokam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19246" y="0"/>
            <a:ext cx="5962646" cy="685959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05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hangingPunct="1"/>
            <a:r>
              <a:rPr lang="nl-BE" sz="3200" dirty="0" smtClean="0"/>
              <a:t>3.2 Code of </a:t>
            </a:r>
            <a:r>
              <a:rPr lang="nl-BE" sz="3200" dirty="0" err="1" smtClean="0"/>
              <a:t>Deontology</a:t>
            </a:r>
            <a:r>
              <a:rPr lang="nl-BE" sz="3200" dirty="0" smtClean="0"/>
              <a:t> of the House</a:t>
            </a:r>
            <a:endParaRPr lang="en-GB" sz="3200" dirty="0"/>
          </a:p>
        </p:txBody>
      </p:sp>
      <p:sp>
        <p:nvSpPr>
          <p:cNvPr id="4" name="Rectangle 205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 hangingPunct="1">
              <a:buNone/>
            </a:pPr>
            <a:r>
              <a:rPr lang="en-GB" dirty="0" smtClean="0"/>
              <a:t>Result of the 6</a:t>
            </a:r>
            <a:r>
              <a:rPr lang="en-GB" baseline="30000" dirty="0" smtClean="0"/>
              <a:t>th</a:t>
            </a:r>
            <a:r>
              <a:rPr lang="en-GB" dirty="0" smtClean="0"/>
              <a:t> State Reform (2011</a:t>
            </a:r>
            <a:r>
              <a:rPr lang="en-GB" dirty="0" smtClean="0"/>
              <a:t>).</a:t>
            </a:r>
            <a:endParaRPr lang="en-GB" dirty="0" smtClean="0"/>
          </a:p>
          <a:p>
            <a:pPr lvl="0" hangingPunct="1">
              <a:buNone/>
            </a:pPr>
            <a:endParaRPr lang="en-GB" dirty="0" smtClean="0"/>
          </a:p>
          <a:p>
            <a:pPr lvl="0" hangingPunct="1">
              <a:buNone/>
            </a:pPr>
            <a:r>
              <a:rPr lang="en-GB" dirty="0" smtClean="0"/>
              <a:t>November </a:t>
            </a:r>
            <a:r>
              <a:rPr lang="en-GB" dirty="0" smtClean="0"/>
              <a:t>2013.</a:t>
            </a:r>
            <a:endParaRPr lang="en-GB" dirty="0" smtClean="0"/>
          </a:p>
          <a:p>
            <a:pPr lvl="0" hangingPunct="1">
              <a:buNone/>
            </a:pPr>
            <a:endParaRPr lang="en-GB" dirty="0" smtClean="0"/>
          </a:p>
          <a:p>
            <a:pPr lvl="0" hangingPunct="1">
              <a:buNone/>
            </a:pPr>
            <a:r>
              <a:rPr lang="en-GB" dirty="0" smtClean="0"/>
              <a:t>New article in the Rules of Procedure that refers </a:t>
            </a:r>
          </a:p>
          <a:p>
            <a:pPr lvl="0" hangingPunct="1">
              <a:buNone/>
            </a:pPr>
            <a:r>
              <a:rPr lang="en-GB" dirty="0" smtClean="0"/>
              <a:t>to the Code as annex of those </a:t>
            </a:r>
            <a:r>
              <a:rPr lang="en-GB" dirty="0" smtClean="0"/>
              <a:t>Rules.</a:t>
            </a:r>
            <a:endParaRPr lang="en-GB" dirty="0" smtClean="0"/>
          </a:p>
          <a:p>
            <a:pPr lvl="0" hangingPunct="1">
              <a:buNone/>
            </a:pPr>
            <a:endParaRPr lang="en-GB" dirty="0" smtClean="0"/>
          </a:p>
          <a:p>
            <a:pPr lvl="0" hangingPunct="1">
              <a:buNone/>
            </a:pPr>
            <a:r>
              <a:rPr lang="en-GB" dirty="0" smtClean="0"/>
              <a:t>20 articles, 6 </a:t>
            </a:r>
            <a:r>
              <a:rPr lang="en-GB" dirty="0" smtClean="0"/>
              <a:t>pages.</a:t>
            </a:r>
            <a:endParaRPr lang="en-GB" dirty="0" smtClean="0"/>
          </a:p>
          <a:p>
            <a:pPr lvl="0" hangingPunct="1">
              <a:buNone/>
            </a:pPr>
            <a:endParaRPr lang="en-GB" dirty="0" smtClean="0"/>
          </a:p>
          <a:p>
            <a:pPr lvl="0" hangingPunct="1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lvl="0" hangingPunct="1">
              <a:buNone/>
            </a:pPr>
            <a:endParaRPr lang="en-GB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pcaboor\Application Data\Microsoft\Media Catalog\logokam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19246" y="0"/>
            <a:ext cx="5962646" cy="685959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hangingPunct="1"/>
            <a:r>
              <a:rPr lang="nl-BE" sz="3200" dirty="0" smtClean="0"/>
              <a:t>3.2 Code of </a:t>
            </a:r>
            <a:r>
              <a:rPr lang="nl-BE" sz="3200" dirty="0" err="1" smtClean="0"/>
              <a:t>Deontology</a:t>
            </a:r>
            <a:r>
              <a:rPr lang="nl-BE" sz="3200" dirty="0" smtClean="0"/>
              <a:t> of the House</a:t>
            </a:r>
            <a:endParaRPr lang="en-GB" sz="3200" dirty="0"/>
          </a:p>
        </p:txBody>
      </p:sp>
      <p:sp>
        <p:nvSpPr>
          <p:cNvPr id="4" name="Rectangle 4"/>
          <p:cNvSpPr txBox="1">
            <a:spLocks noGrp="1"/>
          </p:cNvSpPr>
          <p:nvPr>
            <p:ph idx="1"/>
          </p:nvPr>
        </p:nvSpPr>
        <p:spPr>
          <a:xfrm>
            <a:off x="611560" y="1988840"/>
            <a:ext cx="7772400" cy="4114800"/>
          </a:xfrm>
        </p:spPr>
        <p:txBody>
          <a:bodyPr/>
          <a:lstStyle/>
          <a:p>
            <a:pPr lvl="0" hangingPunct="1">
              <a:lnSpc>
                <a:spcPct val="90000"/>
              </a:lnSpc>
              <a:buNone/>
            </a:pPr>
            <a:r>
              <a:rPr lang="en-GB" sz="2400" dirty="0" smtClean="0"/>
              <a:t>Triple objective:</a:t>
            </a:r>
          </a:p>
          <a:p>
            <a:pPr lvl="0" hangingPunct="1">
              <a:lnSpc>
                <a:spcPct val="90000"/>
              </a:lnSpc>
              <a:buNone/>
            </a:pPr>
            <a:r>
              <a:rPr lang="en-GB" sz="2400" dirty="0" smtClean="0"/>
              <a:t>- improve relations </a:t>
            </a:r>
            <a:r>
              <a:rPr lang="en-GB" sz="2400" dirty="0" smtClean="0"/>
              <a:t>MPs-citizens;</a:t>
            </a:r>
            <a:endParaRPr lang="en-GB" sz="2400" dirty="0" smtClean="0"/>
          </a:p>
          <a:p>
            <a:pPr lvl="0" hangingPunct="1">
              <a:lnSpc>
                <a:spcPct val="90000"/>
              </a:lnSpc>
              <a:buNone/>
            </a:pPr>
            <a:r>
              <a:rPr lang="en-GB" sz="2400" dirty="0" smtClean="0"/>
              <a:t>- framing/ contextualising work of </a:t>
            </a:r>
            <a:r>
              <a:rPr lang="en-GB" sz="2400" dirty="0" smtClean="0"/>
              <a:t>MPs;</a:t>
            </a:r>
            <a:endParaRPr lang="en-GB" sz="2400" dirty="0" smtClean="0"/>
          </a:p>
          <a:p>
            <a:pPr lvl="0" hangingPunct="1">
              <a:lnSpc>
                <a:spcPct val="90000"/>
              </a:lnSpc>
              <a:buNone/>
            </a:pPr>
            <a:r>
              <a:rPr lang="en-GB" sz="2400" dirty="0" smtClean="0"/>
              <a:t>- reinforce role of </a:t>
            </a:r>
            <a:r>
              <a:rPr lang="en-GB" sz="2400" dirty="0" smtClean="0"/>
              <a:t>Parliament.</a:t>
            </a:r>
            <a:endParaRPr lang="en-GB" sz="2400" dirty="0" smtClean="0"/>
          </a:p>
          <a:p>
            <a:pPr lvl="0" hangingPunct="1">
              <a:lnSpc>
                <a:spcPct val="90000"/>
              </a:lnSpc>
              <a:buFontTx/>
              <a:buChar char="-"/>
            </a:pPr>
            <a:endParaRPr lang="en-GB" sz="2400" dirty="0" smtClean="0"/>
          </a:p>
          <a:p>
            <a:pPr lvl="0" hangingPunct="1">
              <a:lnSpc>
                <a:spcPct val="90000"/>
              </a:lnSpc>
              <a:buNone/>
            </a:pPr>
            <a:r>
              <a:rPr lang="en-GB" sz="2400" dirty="0" smtClean="0"/>
              <a:t>Orientated towards </a:t>
            </a:r>
            <a:r>
              <a:rPr lang="en-GB" sz="2400" u="sng" dirty="0" smtClean="0"/>
              <a:t>political </a:t>
            </a:r>
            <a:r>
              <a:rPr lang="en-GB" sz="2400" u="sng" dirty="0" smtClean="0"/>
              <a:t>services.</a:t>
            </a:r>
            <a:endParaRPr lang="en-GB" sz="2400" u="sng" dirty="0" smtClean="0"/>
          </a:p>
          <a:p>
            <a:pPr lvl="0" hangingPunct="1">
              <a:lnSpc>
                <a:spcPct val="90000"/>
              </a:lnSpc>
              <a:buNone/>
            </a:pPr>
            <a:endParaRPr lang="en-GB" sz="2400" dirty="0" smtClean="0"/>
          </a:p>
          <a:p>
            <a:pPr lvl="0" hangingPunct="1">
              <a:lnSpc>
                <a:spcPct val="90000"/>
              </a:lnSpc>
              <a:buNone/>
            </a:pPr>
            <a:r>
              <a:rPr lang="en-GB" sz="2400" dirty="0" smtClean="0"/>
              <a:t>Citizens can deduce also guidelines for their </a:t>
            </a:r>
            <a:r>
              <a:rPr lang="en-GB" sz="2400" dirty="0" smtClean="0"/>
              <a:t>behaviour.</a:t>
            </a:r>
            <a:endParaRPr lang="en-GB" sz="2400" dirty="0" smtClean="0"/>
          </a:p>
          <a:p>
            <a:pPr lvl="0" hangingPunct="1">
              <a:lnSpc>
                <a:spcPct val="90000"/>
              </a:lnSpc>
              <a:buNone/>
            </a:pPr>
            <a:endParaRPr lang="en-GB" sz="2400" dirty="0" smtClean="0"/>
          </a:p>
          <a:p>
            <a:pPr lvl="0" hangingPunct="1">
              <a:lnSpc>
                <a:spcPct val="90000"/>
              </a:lnSpc>
              <a:buNone/>
            </a:pPr>
            <a:r>
              <a:rPr lang="en-GB" sz="2400" dirty="0" smtClean="0"/>
              <a:t>MPs can be “punished” in next </a:t>
            </a:r>
            <a:r>
              <a:rPr lang="en-GB" sz="2400" dirty="0" smtClean="0"/>
              <a:t>elections.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  <a:p>
            <a:pPr lvl="0" hangingPunct="1">
              <a:lnSpc>
                <a:spcPct val="90000"/>
              </a:lnSpc>
              <a:buNone/>
            </a:pP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pcaboor\Application Data\Microsoft\Media Catalog\logokam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19246" y="0"/>
            <a:ext cx="5962646" cy="685959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hangingPunct="1"/>
            <a:r>
              <a:rPr lang="nl-BE" sz="3200" dirty="0" smtClean="0"/>
              <a:t>3.2 Code of </a:t>
            </a:r>
            <a:r>
              <a:rPr lang="nl-BE" sz="3200" dirty="0" err="1" smtClean="0"/>
              <a:t>Deontology</a:t>
            </a:r>
            <a:r>
              <a:rPr lang="nl-BE" sz="3200" dirty="0" smtClean="0"/>
              <a:t> of the House</a:t>
            </a:r>
            <a:endParaRPr lang="en-GB" sz="3200" dirty="0"/>
          </a:p>
        </p:txBody>
      </p:sp>
      <p:sp>
        <p:nvSpPr>
          <p:cNvPr id="4" name="Rectangle 4"/>
          <p:cNvSpPr txBox="1">
            <a:spLocks noGrp="1"/>
          </p:cNvSpPr>
          <p:nvPr>
            <p:ph idx="1"/>
          </p:nvPr>
        </p:nvSpPr>
        <p:spPr>
          <a:xfrm>
            <a:off x="685800" y="1981203"/>
            <a:ext cx="7918648" cy="4114800"/>
          </a:xfrm>
        </p:spPr>
        <p:txBody>
          <a:bodyPr/>
          <a:lstStyle/>
          <a:p>
            <a:pPr lvl="0" hangingPunct="1">
              <a:lnSpc>
                <a:spcPct val="90000"/>
              </a:lnSpc>
              <a:buNone/>
            </a:pPr>
            <a:r>
              <a:rPr lang="en-GB" sz="2400" dirty="0" smtClean="0"/>
              <a:t>MPs + staff members &amp; 3</a:t>
            </a:r>
            <a:r>
              <a:rPr lang="en-GB" sz="2400" baseline="30000" dirty="0" smtClean="0"/>
              <a:t>rd</a:t>
            </a:r>
            <a:r>
              <a:rPr lang="en-GB" sz="2400" dirty="0" smtClean="0"/>
              <a:t> persons acting in their </a:t>
            </a:r>
            <a:r>
              <a:rPr lang="en-GB" sz="2400" dirty="0" smtClean="0"/>
              <a:t>name.</a:t>
            </a:r>
            <a:endParaRPr lang="en-GB" sz="2400" dirty="0" smtClean="0"/>
          </a:p>
          <a:p>
            <a:pPr lvl="0" hangingPunct="1">
              <a:lnSpc>
                <a:spcPct val="90000"/>
              </a:lnSpc>
              <a:buNone/>
            </a:pPr>
            <a:endParaRPr lang="en-GB" dirty="0" smtClean="0"/>
          </a:p>
          <a:p>
            <a:pPr lvl="0" hangingPunct="1">
              <a:lnSpc>
                <a:spcPct val="90000"/>
              </a:lnSpc>
              <a:buNone/>
            </a:pPr>
            <a:r>
              <a:rPr lang="en-GB" sz="2400" u="sng" dirty="0" smtClean="0"/>
              <a:t>General rules</a:t>
            </a:r>
            <a:r>
              <a:rPr lang="en-GB" sz="2400" dirty="0" smtClean="0"/>
              <a:t> on conduct (integrity, honesty, dignity, </a:t>
            </a:r>
            <a:r>
              <a:rPr lang="en-GB" sz="2400" dirty="0" smtClean="0"/>
              <a:t>...).</a:t>
            </a:r>
            <a:endParaRPr lang="en-GB" sz="2400" dirty="0" smtClean="0"/>
          </a:p>
          <a:p>
            <a:pPr lvl="0" hangingPunct="1">
              <a:lnSpc>
                <a:spcPct val="90000"/>
              </a:lnSpc>
              <a:buNone/>
            </a:pPr>
            <a:endParaRPr lang="en-GB" sz="2400" dirty="0" smtClean="0"/>
          </a:p>
          <a:p>
            <a:pPr lvl="0" hangingPunct="1">
              <a:lnSpc>
                <a:spcPct val="90000"/>
              </a:lnSpc>
              <a:buNone/>
            </a:pPr>
            <a:r>
              <a:rPr lang="en-GB" sz="2400" dirty="0" smtClean="0"/>
              <a:t>Title or prerogatives of MP may not be used for other </a:t>
            </a:r>
          </a:p>
          <a:p>
            <a:pPr lvl="0" hangingPunct="1">
              <a:lnSpc>
                <a:spcPct val="90000"/>
              </a:lnSpc>
              <a:buNone/>
            </a:pPr>
            <a:r>
              <a:rPr lang="en-GB" sz="2400" dirty="0" smtClean="0"/>
              <a:t>purpose than performance of their duty. MPs have </a:t>
            </a:r>
          </a:p>
          <a:p>
            <a:pPr lvl="0" hangingPunct="1">
              <a:lnSpc>
                <a:spcPct val="90000"/>
              </a:lnSpc>
              <a:buNone/>
            </a:pPr>
            <a:r>
              <a:rPr lang="en-GB" sz="2400" dirty="0" smtClean="0"/>
              <a:t>a referral function, they are themselves no complaints </a:t>
            </a:r>
          </a:p>
          <a:p>
            <a:pPr lvl="0" hangingPunct="1">
              <a:lnSpc>
                <a:spcPct val="90000"/>
              </a:lnSpc>
              <a:buNone/>
            </a:pPr>
            <a:r>
              <a:rPr lang="en-GB" sz="2400" dirty="0" smtClean="0"/>
              <a:t>department. MP is not a mediator !</a:t>
            </a:r>
          </a:p>
          <a:p>
            <a:pPr lvl="0" hangingPunct="1">
              <a:lnSpc>
                <a:spcPct val="90000"/>
              </a:lnSpc>
              <a:buNone/>
            </a:pPr>
            <a:endParaRPr lang="en-GB" sz="2400" dirty="0" smtClean="0"/>
          </a:p>
          <a:p>
            <a:pPr lvl="0" hangingPunct="1">
              <a:lnSpc>
                <a:spcPct val="90000"/>
              </a:lnSpc>
              <a:buNone/>
            </a:pPr>
            <a:r>
              <a:rPr lang="en-GB" sz="2400" dirty="0" smtClean="0"/>
              <a:t>General interest &gt; private </a:t>
            </a:r>
            <a:r>
              <a:rPr lang="en-GB" sz="2400" dirty="0" smtClean="0"/>
              <a:t>interest.</a:t>
            </a:r>
            <a:endParaRPr lang="en-GB" sz="24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Documents and Settings\pcaboor\Application Data\Microsoft\Media Catalog\logokam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0"/>
            <a:ext cx="596265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200" dirty="0" smtClean="0"/>
              <a:t>3.2 Code of </a:t>
            </a:r>
            <a:r>
              <a:rPr lang="nl-BE" sz="3200" dirty="0" err="1" smtClean="0"/>
              <a:t>Deontology</a:t>
            </a:r>
            <a:r>
              <a:rPr lang="nl-BE" sz="3200" dirty="0" smtClean="0"/>
              <a:t> of the House</a:t>
            </a:r>
            <a:endParaRPr lang="en-GB" sz="3200" dirty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7772400" cy="4114800"/>
          </a:xfrm>
        </p:spPr>
        <p:txBody>
          <a:bodyPr/>
          <a:lstStyle/>
          <a:p>
            <a:pPr algn="ctr" hangingPunct="1">
              <a:buNone/>
            </a:pPr>
            <a:r>
              <a:rPr lang="en-GB" u="sng" dirty="0" smtClean="0"/>
              <a:t>Conflict of interest:</a:t>
            </a:r>
            <a:r>
              <a:rPr lang="en-GB" sz="2400" u="sng" dirty="0" smtClean="0"/>
              <a:t/>
            </a:r>
            <a:br>
              <a:rPr lang="en-GB" sz="2400" u="sng" dirty="0" smtClean="0"/>
            </a:br>
            <a:endParaRPr lang="en-GB" sz="2400" dirty="0" smtClean="0"/>
          </a:p>
          <a:p>
            <a:pPr hangingPunct="1">
              <a:buNone/>
            </a:pPr>
            <a:r>
              <a:rPr lang="en-GB" sz="2400" i="1" dirty="0" smtClean="0"/>
              <a:t>“if a personal interest could have an undesirable</a:t>
            </a:r>
          </a:p>
          <a:p>
            <a:pPr hangingPunct="1">
              <a:buNone/>
            </a:pPr>
            <a:r>
              <a:rPr lang="en-GB" sz="2400" i="1" dirty="0" smtClean="0"/>
              <a:t>influence on MPs’ duties” </a:t>
            </a:r>
            <a:r>
              <a:rPr lang="en-GB" sz="2400" i="1" dirty="0" smtClean="0"/>
              <a:t>.</a:t>
            </a:r>
            <a:endParaRPr lang="en-GB" sz="2400" i="1" dirty="0" smtClean="0"/>
          </a:p>
          <a:p>
            <a:pPr hangingPunct="1">
              <a:buNone/>
            </a:pPr>
            <a:endParaRPr lang="en-GB" sz="2400" i="1" dirty="0" smtClean="0"/>
          </a:p>
          <a:p>
            <a:pPr hangingPunct="1">
              <a:buNone/>
            </a:pPr>
            <a:r>
              <a:rPr lang="en-GB" sz="2400" i="1" dirty="0" smtClean="0"/>
              <a:t>“personal”</a:t>
            </a:r>
            <a:r>
              <a:rPr lang="en-GB" sz="2400" dirty="0" smtClean="0"/>
              <a:t> = in a large sense (see Council of Europe</a:t>
            </a:r>
            <a:r>
              <a:rPr lang="en-GB" sz="2400" dirty="0" smtClean="0"/>
              <a:t>).</a:t>
            </a:r>
            <a:endParaRPr lang="en-GB" sz="2400" dirty="0" smtClean="0"/>
          </a:p>
          <a:p>
            <a:pPr hangingPunct="1">
              <a:buNone/>
            </a:pPr>
            <a:endParaRPr lang="en-GB" sz="2400" dirty="0" smtClean="0"/>
          </a:p>
          <a:p>
            <a:pPr hangingPunct="1">
              <a:buNone/>
            </a:pPr>
            <a:r>
              <a:rPr lang="en-GB" sz="2400" dirty="0" smtClean="0"/>
              <a:t>Affection of a personal situation is not </a:t>
            </a:r>
            <a:r>
              <a:rPr lang="en-GB" sz="2400" dirty="0" smtClean="0"/>
              <a:t>sufficient.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  <a:p>
            <a:pPr hangingPunct="1">
              <a:buNone/>
            </a:pPr>
            <a:r>
              <a:rPr lang="en-GB" sz="2400" dirty="0" smtClean="0"/>
              <a:t>Ask Commission for individual opinion in case of </a:t>
            </a:r>
            <a:r>
              <a:rPr lang="en-GB" sz="2400" dirty="0" smtClean="0"/>
              <a:t>doubt.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i="1" dirty="0" smtClean="0"/>
              <a:t/>
            </a:r>
            <a:br>
              <a:rPr lang="en-GB" i="1" dirty="0" smtClean="0"/>
            </a:br>
            <a:r>
              <a:rPr lang="en-GB" i="1" dirty="0" smtClean="0"/>
              <a:t/>
            </a:r>
            <a:br>
              <a:rPr lang="en-GB" i="1" dirty="0" smtClean="0"/>
            </a:br>
            <a:endParaRPr lang="en-GB" i="1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Documents and Settings\pcaboor\Application Data\Microsoft\Media Catalog\logokam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0"/>
            <a:ext cx="596265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200" dirty="0" smtClean="0"/>
              <a:t>3.2 Code of </a:t>
            </a:r>
            <a:r>
              <a:rPr lang="nl-BE" sz="3200" dirty="0" err="1" smtClean="0"/>
              <a:t>Deontology</a:t>
            </a:r>
            <a:r>
              <a:rPr lang="nl-BE" sz="3200" dirty="0" smtClean="0"/>
              <a:t> of the House</a:t>
            </a:r>
            <a:endParaRPr lang="en-GB" sz="3200" dirty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2"/>
            <a:ext cx="7772400" cy="4760165"/>
          </a:xfrm>
        </p:spPr>
        <p:txBody>
          <a:bodyPr/>
          <a:lstStyle/>
          <a:p>
            <a:pPr algn="ctr" hangingPunct="1">
              <a:buNone/>
            </a:pPr>
            <a:r>
              <a:rPr lang="en-GB" u="sng" dirty="0" smtClean="0"/>
              <a:t>Conflict of interest</a:t>
            </a:r>
            <a:endParaRPr lang="en-GB" dirty="0" smtClean="0"/>
          </a:p>
          <a:p>
            <a:pPr hangingPunct="1">
              <a:buNone/>
            </a:pPr>
            <a:endParaRPr lang="en-GB" u="sng" dirty="0" smtClean="0"/>
          </a:p>
          <a:p>
            <a:pPr hangingPunct="1">
              <a:buNone/>
            </a:pPr>
            <a:r>
              <a:rPr lang="en-GB" dirty="0" smtClean="0"/>
              <a:t>Has to be mentioned orally or written before</a:t>
            </a:r>
          </a:p>
          <a:p>
            <a:pPr hangingPunct="1">
              <a:buNone/>
            </a:pPr>
            <a:r>
              <a:rPr lang="en-GB" dirty="0" smtClean="0"/>
              <a:t>making any oral or written statement and</a:t>
            </a:r>
          </a:p>
          <a:p>
            <a:pPr hangingPunct="1">
              <a:buNone/>
            </a:pPr>
            <a:r>
              <a:rPr lang="en-GB" dirty="0" smtClean="0"/>
              <a:t>before voting in committee or </a:t>
            </a:r>
            <a:r>
              <a:rPr lang="en-GB" dirty="0" smtClean="0"/>
              <a:t>plenary.</a:t>
            </a:r>
            <a:r>
              <a:rPr lang="en-GB" u="sng" dirty="0" smtClean="0"/>
              <a:t/>
            </a:r>
            <a:br>
              <a:rPr lang="en-GB" u="sng" dirty="0" smtClean="0"/>
            </a:br>
            <a:r>
              <a:rPr lang="en-GB" u="sng" dirty="0" smtClean="0"/>
              <a:t/>
            </a:r>
            <a:br>
              <a:rPr lang="en-GB" u="sng" dirty="0" smtClean="0"/>
            </a:br>
            <a:r>
              <a:rPr lang="en-GB" u="sng" dirty="0" smtClean="0"/>
              <a:t/>
            </a:r>
            <a:br>
              <a:rPr lang="en-GB" u="sng" dirty="0" smtClean="0"/>
            </a:br>
            <a:endParaRPr lang="en-GB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pcaboor\Application Data\Microsoft\Media Catalog\logokam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19246" y="0"/>
            <a:ext cx="5962646" cy="685959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hangingPunct="1"/>
            <a:r>
              <a:rPr lang="nl-BE" sz="3200" dirty="0" smtClean="0"/>
              <a:t>3.2 Code of </a:t>
            </a:r>
            <a:r>
              <a:rPr lang="nl-BE" sz="3200" dirty="0" err="1" smtClean="0"/>
              <a:t>Deontology</a:t>
            </a:r>
            <a:r>
              <a:rPr lang="nl-BE" sz="3200" dirty="0" smtClean="0"/>
              <a:t> of the House</a:t>
            </a:r>
            <a:endParaRPr lang="en-GB" sz="3200" dirty="0"/>
          </a:p>
        </p:txBody>
      </p:sp>
      <p:sp>
        <p:nvSpPr>
          <p:cNvPr id="4" name="Rectangle 4"/>
          <p:cNvSpPr txBox="1">
            <a:spLocks noGrp="1"/>
          </p:cNvSpPr>
          <p:nvPr>
            <p:ph idx="1"/>
          </p:nvPr>
        </p:nvSpPr>
        <p:spPr>
          <a:xfrm>
            <a:off x="685800" y="1986133"/>
            <a:ext cx="7772400" cy="4395195"/>
          </a:xfrm>
        </p:spPr>
        <p:txBody>
          <a:bodyPr/>
          <a:lstStyle/>
          <a:p>
            <a:pPr lvl="0" hangingPunct="1">
              <a:buNone/>
            </a:pPr>
            <a:r>
              <a:rPr lang="en-GB" sz="2400" dirty="0" smtClean="0"/>
              <a:t>No financial or material advantages in exchange for </a:t>
            </a:r>
          </a:p>
          <a:p>
            <a:pPr lvl="0" hangingPunct="1">
              <a:buNone/>
            </a:pPr>
            <a:r>
              <a:rPr lang="en-GB" sz="2400" dirty="0" smtClean="0"/>
              <a:t>acts accomplished in the performance of </a:t>
            </a:r>
            <a:r>
              <a:rPr lang="en-GB" sz="2400" dirty="0" err="1" smtClean="0"/>
              <a:t>MPs’duties</a:t>
            </a:r>
            <a:r>
              <a:rPr lang="en-GB" sz="2400" dirty="0" smtClean="0"/>
              <a:t> </a:t>
            </a:r>
          </a:p>
          <a:p>
            <a:pPr lvl="0" hangingPunct="1">
              <a:buNone/>
            </a:pPr>
            <a:r>
              <a:rPr lang="en-GB" sz="2400" dirty="0" smtClean="0"/>
              <a:t>(except for symbolic gifts / </a:t>
            </a:r>
            <a:r>
              <a:rPr lang="en-GB" sz="2400" dirty="0" err="1" smtClean="0"/>
              <a:t>reimbursment</a:t>
            </a:r>
            <a:r>
              <a:rPr lang="en-GB" sz="2400" dirty="0" smtClean="0"/>
              <a:t> of costs</a:t>
            </a:r>
            <a:r>
              <a:rPr lang="en-GB" sz="2400" dirty="0" smtClean="0"/>
              <a:t>).</a:t>
            </a:r>
            <a:endParaRPr lang="en-GB" sz="2400" dirty="0" smtClean="0"/>
          </a:p>
          <a:p>
            <a:pPr lvl="0" hangingPunct="1">
              <a:buNone/>
            </a:pPr>
            <a:endParaRPr lang="en-GB" sz="2400" dirty="0" smtClean="0"/>
          </a:p>
          <a:p>
            <a:pPr lvl="0" hangingPunct="1">
              <a:buNone/>
            </a:pPr>
            <a:r>
              <a:rPr lang="en-GB" sz="2400" dirty="0" smtClean="0"/>
              <a:t>No discrimination between citizens (see Constitution</a:t>
            </a:r>
            <a:r>
              <a:rPr lang="en-GB" sz="2400" dirty="0" smtClean="0"/>
              <a:t>).</a:t>
            </a:r>
            <a:endParaRPr lang="en-GB" sz="2400" dirty="0" smtClean="0"/>
          </a:p>
          <a:p>
            <a:pPr lvl="0" hangingPunct="1">
              <a:buNone/>
            </a:pPr>
            <a:endParaRPr lang="en-GB" sz="2400" dirty="0" smtClean="0"/>
          </a:p>
          <a:p>
            <a:pPr lvl="0" hangingPunct="1">
              <a:buNone/>
            </a:pPr>
            <a:r>
              <a:rPr lang="en-GB" sz="2400" dirty="0" smtClean="0"/>
              <a:t>Informational and referral function </a:t>
            </a:r>
          </a:p>
          <a:p>
            <a:pPr lvl="0" hangingPunct="1">
              <a:buNone/>
            </a:pPr>
            <a:r>
              <a:rPr lang="en-GB" sz="2400" dirty="0" smtClean="0"/>
              <a:t>(but no information to which citizens have no access</a:t>
            </a:r>
            <a:r>
              <a:rPr lang="en-GB" sz="2400" dirty="0" smtClean="0"/>
              <a:t>).</a:t>
            </a:r>
            <a:endParaRPr lang="en-GB" sz="24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pcaboor\Application Data\Microsoft\Media Catalog\logokam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19246" y="0"/>
            <a:ext cx="5962646" cy="685959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3"/>
          <p:cNvSpPr txBox="1">
            <a:spLocks noGrp="1"/>
          </p:cNvSpPr>
          <p:nvPr>
            <p:ph type="title"/>
          </p:nvPr>
        </p:nvSpPr>
        <p:spPr>
          <a:xfrm>
            <a:off x="467544" y="609603"/>
            <a:ext cx="8208912" cy="1143000"/>
          </a:xfrm>
        </p:spPr>
        <p:txBody>
          <a:bodyPr/>
          <a:lstStyle/>
          <a:p>
            <a:pPr lvl="0" hangingPunct="1"/>
            <a:r>
              <a:rPr lang="nl-BE" sz="3200" dirty="0" smtClean="0"/>
              <a:t>3.2 Code of </a:t>
            </a:r>
            <a:r>
              <a:rPr lang="nl-BE" sz="3200" dirty="0" err="1" smtClean="0"/>
              <a:t>Deontology</a:t>
            </a:r>
            <a:r>
              <a:rPr lang="nl-BE" sz="3200" dirty="0" smtClean="0"/>
              <a:t> of the House</a:t>
            </a:r>
            <a:endParaRPr lang="en-GB" sz="3200" dirty="0"/>
          </a:p>
        </p:txBody>
      </p:sp>
      <p:sp>
        <p:nvSpPr>
          <p:cNvPr id="4" name="Rectangle 4"/>
          <p:cNvSpPr txBox="1">
            <a:spLocks noGrp="1"/>
          </p:cNvSpPr>
          <p:nvPr>
            <p:ph idx="1"/>
          </p:nvPr>
        </p:nvSpPr>
        <p:spPr>
          <a:xfrm>
            <a:off x="685800" y="1981203"/>
            <a:ext cx="7990656" cy="4114800"/>
          </a:xfrm>
        </p:spPr>
        <p:txBody>
          <a:bodyPr/>
          <a:lstStyle/>
          <a:p>
            <a:pPr algn="ctr">
              <a:buNone/>
            </a:pPr>
            <a:r>
              <a:rPr lang="nl-BE" u="sng" dirty="0" err="1" smtClean="0">
                <a:sym typeface="Wingdings" pitchFamily="2" charset="2"/>
              </a:rPr>
              <a:t>Interventions</a:t>
            </a:r>
            <a:r>
              <a:rPr lang="nl-BE" dirty="0" smtClean="0">
                <a:sym typeface="Wingdings" pitchFamily="2" charset="2"/>
              </a:rPr>
              <a:t> :</a:t>
            </a:r>
          </a:p>
          <a:p>
            <a:pPr>
              <a:buNone/>
            </a:pPr>
            <a:r>
              <a:rPr lang="nl-BE" sz="2600" dirty="0" smtClean="0">
                <a:sym typeface="Wingdings" pitchFamily="2" charset="2"/>
              </a:rPr>
              <a:t>acts in </a:t>
            </a:r>
            <a:r>
              <a:rPr lang="nl-BE" sz="2600" dirty="0" err="1" smtClean="0">
                <a:sym typeface="Wingdings" pitchFamily="2" charset="2"/>
              </a:rPr>
              <a:t>favour</a:t>
            </a:r>
            <a:r>
              <a:rPr lang="nl-BE" sz="2600" dirty="0" smtClean="0">
                <a:sym typeface="Wingdings" pitchFamily="2" charset="2"/>
              </a:rPr>
              <a:t> of </a:t>
            </a:r>
            <a:r>
              <a:rPr lang="nl-BE" sz="2600" dirty="0" err="1" smtClean="0">
                <a:sym typeface="Wingdings" pitchFamily="2" charset="2"/>
              </a:rPr>
              <a:t>citizens</a:t>
            </a:r>
            <a:r>
              <a:rPr lang="nl-BE" sz="2600" dirty="0" smtClean="0">
                <a:sym typeface="Wingdings" pitchFamily="2" charset="2"/>
              </a:rPr>
              <a:t> in the </a:t>
            </a:r>
            <a:r>
              <a:rPr lang="nl-BE" sz="2600" dirty="0" err="1" smtClean="0">
                <a:sym typeface="Wingdings" pitchFamily="2" charset="2"/>
              </a:rPr>
              <a:t>treatment</a:t>
            </a:r>
            <a:r>
              <a:rPr lang="nl-BE" sz="2600" dirty="0" smtClean="0">
                <a:sym typeface="Wingdings" pitchFamily="2" charset="2"/>
              </a:rPr>
              <a:t> of </a:t>
            </a:r>
            <a:r>
              <a:rPr lang="nl-BE" sz="2600" dirty="0" err="1" smtClean="0">
                <a:sym typeface="Wingdings" pitchFamily="2" charset="2"/>
              </a:rPr>
              <a:t>their</a:t>
            </a:r>
            <a:r>
              <a:rPr lang="nl-BE" sz="2600" dirty="0" smtClean="0">
                <a:sym typeface="Wingdings" pitchFamily="2" charset="2"/>
              </a:rPr>
              <a:t> </a:t>
            </a:r>
            <a:r>
              <a:rPr lang="nl-BE" sz="2600" dirty="0" smtClean="0">
                <a:sym typeface="Wingdings" pitchFamily="2" charset="2"/>
              </a:rPr>
              <a:t>file.</a:t>
            </a:r>
            <a:endParaRPr lang="nl-BE" sz="2600" dirty="0" smtClean="0">
              <a:sym typeface="Wingdings" pitchFamily="2" charset="2"/>
            </a:endParaRPr>
          </a:p>
          <a:p>
            <a:pPr>
              <a:buNone/>
            </a:pPr>
            <a:endParaRPr lang="nl-BE" sz="2600" dirty="0" smtClean="0">
              <a:sym typeface="Wingdings" pitchFamily="2" charset="2"/>
            </a:endParaRPr>
          </a:p>
          <a:p>
            <a:pPr>
              <a:buNone/>
            </a:pPr>
            <a:r>
              <a:rPr lang="nl-BE" sz="2600" dirty="0" smtClean="0">
                <a:sym typeface="Wingdings" pitchFamily="2" charset="2"/>
              </a:rPr>
              <a:t>No</a:t>
            </a:r>
          </a:p>
          <a:p>
            <a:pPr>
              <a:buFontTx/>
              <a:buChar char="-"/>
            </a:pPr>
            <a:r>
              <a:rPr lang="nl-BE" sz="2000" dirty="0" err="1" smtClean="0">
                <a:sym typeface="Wingdings" pitchFamily="2" charset="2"/>
              </a:rPr>
              <a:t>violation</a:t>
            </a:r>
            <a:r>
              <a:rPr lang="nl-BE" sz="2000" dirty="0" smtClean="0">
                <a:sym typeface="Wingdings" pitchFamily="2" charset="2"/>
              </a:rPr>
              <a:t> of </a:t>
            </a:r>
            <a:r>
              <a:rPr lang="nl-BE" sz="2000" dirty="0" err="1" smtClean="0">
                <a:sym typeface="Wingdings" pitchFamily="2" charset="2"/>
              </a:rPr>
              <a:t>separation</a:t>
            </a:r>
            <a:r>
              <a:rPr lang="nl-BE" sz="2000" dirty="0" smtClean="0">
                <a:sym typeface="Wingdings" pitchFamily="2" charset="2"/>
              </a:rPr>
              <a:t> of </a:t>
            </a:r>
            <a:r>
              <a:rPr lang="nl-BE" sz="2000" dirty="0" err="1" smtClean="0">
                <a:sym typeface="Wingdings" pitchFamily="2" charset="2"/>
              </a:rPr>
              <a:t>powers</a:t>
            </a:r>
            <a:r>
              <a:rPr lang="nl-BE" sz="2000" dirty="0" smtClean="0">
                <a:sym typeface="Wingdings" pitchFamily="2" charset="2"/>
              </a:rPr>
              <a:t> (incl. respect public services);</a:t>
            </a:r>
          </a:p>
          <a:p>
            <a:pPr>
              <a:buFontTx/>
              <a:buChar char="-"/>
            </a:pPr>
            <a:r>
              <a:rPr lang="nl-BE" sz="2000" dirty="0" err="1" smtClean="0">
                <a:sym typeface="Wingdings" pitchFamily="2" charset="2"/>
              </a:rPr>
              <a:t>influencing</a:t>
            </a:r>
            <a:r>
              <a:rPr lang="nl-BE" sz="2000" dirty="0" smtClean="0">
                <a:sym typeface="Wingdings" pitchFamily="2" charset="2"/>
              </a:rPr>
              <a:t> </a:t>
            </a:r>
            <a:r>
              <a:rPr lang="nl-BE" sz="2000" dirty="0" err="1" smtClean="0">
                <a:sym typeface="Wingdings" pitchFamily="2" charset="2"/>
              </a:rPr>
              <a:t>or</a:t>
            </a:r>
            <a:r>
              <a:rPr lang="nl-BE" sz="2000" dirty="0" smtClean="0">
                <a:sym typeface="Wingdings" pitchFamily="2" charset="2"/>
              </a:rPr>
              <a:t> </a:t>
            </a:r>
            <a:r>
              <a:rPr lang="nl-BE" sz="2000" dirty="0" err="1" smtClean="0">
                <a:sym typeface="Wingdings" pitchFamily="2" charset="2"/>
              </a:rPr>
              <a:t>accelarating</a:t>
            </a:r>
            <a:r>
              <a:rPr lang="nl-BE" sz="2000" dirty="0" smtClean="0">
                <a:sym typeface="Wingdings" pitchFamily="2" charset="2"/>
              </a:rPr>
              <a:t> of </a:t>
            </a:r>
            <a:r>
              <a:rPr lang="nl-BE" sz="2000" dirty="0" err="1" smtClean="0">
                <a:sym typeface="Wingdings" pitchFamily="2" charset="2"/>
              </a:rPr>
              <a:t>adminstrative</a:t>
            </a:r>
            <a:r>
              <a:rPr lang="nl-BE" sz="2000" dirty="0" smtClean="0">
                <a:sym typeface="Wingdings" pitchFamily="2" charset="2"/>
              </a:rPr>
              <a:t> </a:t>
            </a:r>
            <a:r>
              <a:rPr lang="nl-BE" sz="2000" dirty="0" err="1" smtClean="0">
                <a:sym typeface="Wingdings" pitchFamily="2" charset="2"/>
              </a:rPr>
              <a:t>or</a:t>
            </a:r>
            <a:r>
              <a:rPr lang="nl-BE" sz="2000" dirty="0" smtClean="0">
                <a:sym typeface="Wingdings" pitchFamily="2" charset="2"/>
              </a:rPr>
              <a:t> </a:t>
            </a:r>
            <a:r>
              <a:rPr lang="nl-BE" sz="2000" dirty="0" err="1" smtClean="0">
                <a:sym typeface="Wingdings" pitchFamily="2" charset="2"/>
              </a:rPr>
              <a:t>judicial</a:t>
            </a:r>
            <a:r>
              <a:rPr lang="nl-BE" sz="2000" dirty="0" smtClean="0">
                <a:sym typeface="Wingdings" pitchFamily="2" charset="2"/>
              </a:rPr>
              <a:t> procedures ;</a:t>
            </a:r>
          </a:p>
          <a:p>
            <a:pPr>
              <a:buFontTx/>
              <a:buChar char="-"/>
            </a:pPr>
            <a:r>
              <a:rPr lang="nl-BE" sz="2000" dirty="0" err="1" smtClean="0">
                <a:sym typeface="Wingdings" pitchFamily="2" charset="2"/>
              </a:rPr>
              <a:t>illicit</a:t>
            </a:r>
            <a:r>
              <a:rPr lang="nl-BE" sz="2000" dirty="0" smtClean="0">
                <a:sym typeface="Wingdings" pitchFamily="2" charset="2"/>
              </a:rPr>
              <a:t> </a:t>
            </a:r>
            <a:r>
              <a:rPr lang="nl-BE" sz="2000" dirty="0" err="1" smtClean="0">
                <a:sym typeface="Wingdings" pitchFamily="2" charset="2"/>
              </a:rPr>
              <a:t>or</a:t>
            </a:r>
            <a:r>
              <a:rPr lang="nl-BE" sz="2000" dirty="0" smtClean="0">
                <a:sym typeface="Wingdings" pitchFamily="2" charset="2"/>
              </a:rPr>
              <a:t> </a:t>
            </a:r>
            <a:r>
              <a:rPr lang="nl-BE" sz="2000" dirty="0" err="1" smtClean="0">
                <a:sym typeface="Wingdings" pitchFamily="2" charset="2"/>
              </a:rPr>
              <a:t>illegal</a:t>
            </a:r>
            <a:r>
              <a:rPr lang="nl-BE" sz="2000" dirty="0" smtClean="0">
                <a:sym typeface="Wingdings" pitchFamily="2" charset="2"/>
              </a:rPr>
              <a:t> </a:t>
            </a:r>
            <a:r>
              <a:rPr lang="nl-BE" sz="2000" dirty="0" err="1" smtClean="0">
                <a:sym typeface="Wingdings" pitchFamily="2" charset="2"/>
              </a:rPr>
              <a:t>favours</a:t>
            </a:r>
            <a:r>
              <a:rPr lang="nl-BE" sz="2000" dirty="0" smtClean="0">
                <a:sym typeface="Wingdings" pitchFamily="2" charset="2"/>
              </a:rPr>
              <a:t>;</a:t>
            </a:r>
          </a:p>
          <a:p>
            <a:pPr>
              <a:buFontTx/>
              <a:buChar char="-"/>
            </a:pPr>
            <a:r>
              <a:rPr lang="nl-BE" sz="2000" dirty="0" err="1" smtClean="0">
                <a:sym typeface="Wingdings" pitchFamily="2" charset="2"/>
              </a:rPr>
              <a:t>sham</a:t>
            </a:r>
            <a:r>
              <a:rPr lang="nl-BE" sz="2000" dirty="0" smtClean="0">
                <a:sym typeface="Wingdings" pitchFamily="2" charset="2"/>
              </a:rPr>
              <a:t> </a:t>
            </a:r>
            <a:r>
              <a:rPr lang="nl-BE" sz="2000" dirty="0" err="1" smtClean="0">
                <a:sym typeface="Wingdings" pitchFamily="2" charset="2"/>
              </a:rPr>
              <a:t>interventions</a:t>
            </a:r>
            <a:r>
              <a:rPr lang="nl-BE" sz="2000" dirty="0" smtClean="0">
                <a:sym typeface="Wingdings" pitchFamily="2" charset="2"/>
              </a:rPr>
              <a:t> (</a:t>
            </a:r>
            <a:r>
              <a:rPr lang="nl-BE" sz="2000" dirty="0" err="1" smtClean="0">
                <a:sym typeface="Wingdings" pitchFamily="2" charset="2"/>
              </a:rPr>
              <a:t>faked</a:t>
            </a:r>
            <a:r>
              <a:rPr lang="nl-BE" sz="2000" dirty="0" smtClean="0">
                <a:sym typeface="Wingdings" pitchFamily="2" charset="2"/>
              </a:rPr>
              <a:t>) </a:t>
            </a:r>
            <a:r>
              <a:rPr lang="nl-BE" sz="2000" dirty="0" err="1" smtClean="0">
                <a:sym typeface="Wingdings" pitchFamily="2" charset="2"/>
              </a:rPr>
              <a:t>or</a:t>
            </a:r>
            <a:r>
              <a:rPr lang="nl-BE" sz="2000" dirty="0" smtClean="0">
                <a:sym typeface="Wingdings" pitchFamily="2" charset="2"/>
              </a:rPr>
              <a:t> </a:t>
            </a:r>
            <a:r>
              <a:rPr lang="nl-BE" sz="2000" dirty="0" err="1" smtClean="0">
                <a:sym typeface="Wingdings" pitchFamily="2" charset="2"/>
              </a:rPr>
              <a:t>interpositions</a:t>
            </a:r>
            <a:r>
              <a:rPr lang="nl-BE" sz="2000" dirty="0" smtClean="0">
                <a:sym typeface="Wingdings" pitchFamily="2" charset="2"/>
              </a:rPr>
              <a:t> (</a:t>
            </a:r>
            <a:r>
              <a:rPr lang="nl-BE" sz="2000" dirty="0" err="1" smtClean="0">
                <a:sym typeface="Wingdings" pitchFamily="2" charset="2"/>
              </a:rPr>
              <a:t>undemanded</a:t>
            </a:r>
            <a:r>
              <a:rPr lang="nl-BE" sz="2000" dirty="0" smtClean="0">
                <a:sym typeface="Wingdings" pitchFamily="2" charset="2"/>
              </a:rPr>
              <a:t>).</a:t>
            </a:r>
            <a:r>
              <a:rPr lang="nl-BE" sz="2600" dirty="0" smtClean="0">
                <a:sym typeface="Wingdings" pitchFamily="2" charset="2"/>
              </a:rPr>
              <a:t/>
            </a:r>
            <a:br>
              <a:rPr lang="nl-BE" sz="2600" dirty="0" smtClean="0">
                <a:sym typeface="Wingdings" pitchFamily="2" charset="2"/>
              </a:rPr>
            </a:br>
            <a:r>
              <a:rPr lang="nl-BE" dirty="0" smtClean="0">
                <a:sym typeface="Wingdings" pitchFamily="2" charset="2"/>
              </a:rPr>
              <a:t/>
            </a:r>
            <a:br>
              <a:rPr lang="nl-BE" dirty="0" smtClean="0">
                <a:sym typeface="Wingdings" pitchFamily="2" charset="2"/>
              </a:rPr>
            </a:br>
            <a:endParaRPr lang="en-US" dirty="0" smtClean="0">
              <a:sym typeface="Wingdings" pitchFamily="2" charset="2"/>
            </a:endParaRPr>
          </a:p>
          <a:p>
            <a:pPr lvl="0" hangingPunct="1"/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pcaboor\Application Data\Microsoft\Media Catalog\logokam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0"/>
            <a:ext cx="596265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OVERVIEW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114800"/>
          </a:xfrm>
        </p:spPr>
        <p:txBody>
          <a:bodyPr/>
          <a:lstStyle/>
          <a:p>
            <a:pPr marL="514350" indent="-514350" eaLnBrk="1" hangingPunct="1">
              <a:buAutoNum type="arabicPeriod"/>
            </a:pPr>
            <a:endParaRPr lang="en-GB" dirty="0" smtClean="0"/>
          </a:p>
          <a:p>
            <a:pPr marL="514350" indent="-514350" eaLnBrk="1" hangingPunct="1">
              <a:buAutoNum type="arabicPeriod"/>
            </a:pPr>
            <a:r>
              <a:rPr lang="en-GB" dirty="0" smtClean="0"/>
              <a:t>Incompatibilities</a:t>
            </a:r>
            <a:br>
              <a:rPr lang="en-GB" dirty="0" smtClean="0"/>
            </a:br>
            <a:r>
              <a:rPr lang="en-GB" dirty="0" smtClean="0"/>
              <a:t>Financial ceiling (1999)</a:t>
            </a:r>
          </a:p>
          <a:p>
            <a:pPr marL="514350" indent="-514350" eaLnBrk="1" hangingPunct="1">
              <a:buAutoNum type="arabicPeriod"/>
            </a:pPr>
            <a:endParaRPr lang="en-GB" dirty="0" smtClean="0"/>
          </a:p>
          <a:p>
            <a:pPr marL="514350" indent="-514350" eaLnBrk="1" hangingPunct="1">
              <a:buAutoNum type="arabicPeriod"/>
            </a:pPr>
            <a:r>
              <a:rPr lang="en-GB" dirty="0" smtClean="0"/>
              <a:t>Statements of offices held (2005)</a:t>
            </a:r>
            <a:br>
              <a:rPr lang="en-GB" dirty="0" smtClean="0"/>
            </a:br>
            <a:r>
              <a:rPr lang="en-GB" dirty="0" smtClean="0"/>
              <a:t>Declarations of assets (2005)</a:t>
            </a:r>
            <a:br>
              <a:rPr lang="en-GB" dirty="0" smtClean="0"/>
            </a:br>
            <a:endParaRPr lang="en-GB" dirty="0" smtClean="0"/>
          </a:p>
          <a:p>
            <a:pPr marL="514350" indent="-514350" eaLnBrk="1" hangingPunct="1">
              <a:buAutoNum type="arabicPeriod"/>
            </a:pPr>
            <a:r>
              <a:rPr lang="en-GB" dirty="0" smtClean="0"/>
              <a:t>Code of Deontology of the House (2013)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514350" indent="-514350" eaLnBrk="1" hangingPunct="1">
              <a:buAutoNum type="arabicPeriod"/>
            </a:pPr>
            <a:endParaRPr lang="en-GB" dirty="0" smtClean="0"/>
          </a:p>
          <a:p>
            <a:pPr marL="514350" indent="-514350" eaLnBrk="1" hangingPunct="1">
              <a:buAutoNum type="arabicPeriod"/>
            </a:pPr>
            <a:endParaRPr lang="en-GB" dirty="0" smtClean="0"/>
          </a:p>
          <a:p>
            <a:pPr marL="514350" indent="-514350" eaLnBrk="1" hangingPunct="1">
              <a:buAutoNum type="arabicPeriod"/>
            </a:pPr>
            <a:endParaRPr lang="en-GB" dirty="0" smtClean="0"/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1600200" y="4419600"/>
            <a:ext cx="6553200" cy="22098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pcaboor\Application Data\Microsoft\Media Catalog\logokam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19246" y="0"/>
            <a:ext cx="5962646" cy="685959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4"/>
          <p:cNvSpPr txBox="1">
            <a:spLocks noGrp="1"/>
          </p:cNvSpPr>
          <p:nvPr>
            <p:ph idx="1"/>
          </p:nvPr>
        </p:nvSpPr>
        <p:spPr>
          <a:xfrm>
            <a:off x="685800" y="1981203"/>
            <a:ext cx="8458200" cy="4114800"/>
          </a:xfrm>
        </p:spPr>
        <p:txBody>
          <a:bodyPr/>
          <a:lstStyle/>
          <a:p>
            <a:pPr>
              <a:buNone/>
            </a:pPr>
            <a:r>
              <a:rPr lang="nl-BE" dirty="0" err="1" smtClean="0"/>
              <a:t>specific</a:t>
            </a:r>
            <a:r>
              <a:rPr lang="nl-BE" dirty="0" smtClean="0"/>
              <a:t> </a:t>
            </a:r>
            <a:r>
              <a:rPr lang="nl-BE" dirty="0" err="1" smtClean="0"/>
              <a:t>intervention</a:t>
            </a:r>
            <a:r>
              <a:rPr lang="nl-BE" dirty="0" smtClean="0"/>
              <a:t> : </a:t>
            </a:r>
            <a:r>
              <a:rPr lang="nl-BE" u="sng" dirty="0" err="1" smtClean="0"/>
              <a:t>entrance</a:t>
            </a:r>
            <a:r>
              <a:rPr lang="nl-BE" u="sng" dirty="0" smtClean="0"/>
              <a:t> </a:t>
            </a:r>
            <a:r>
              <a:rPr lang="nl-BE" u="sng" dirty="0" err="1" smtClean="0"/>
              <a:t>into</a:t>
            </a:r>
            <a:r>
              <a:rPr lang="nl-BE" u="sng" dirty="0" smtClean="0"/>
              <a:t> office</a:t>
            </a:r>
          </a:p>
          <a:p>
            <a:pPr>
              <a:buNone/>
            </a:pPr>
            <a:endParaRPr lang="nl-BE" dirty="0" smtClean="0"/>
          </a:p>
          <a:p>
            <a:pPr>
              <a:buFontTx/>
              <a:buChar char="-"/>
            </a:pPr>
            <a:r>
              <a:rPr lang="nl-BE" dirty="0" err="1" smtClean="0"/>
              <a:t>informational</a:t>
            </a:r>
            <a:r>
              <a:rPr lang="nl-BE" dirty="0" smtClean="0"/>
              <a:t> / </a:t>
            </a:r>
            <a:r>
              <a:rPr lang="nl-BE" dirty="0" err="1" smtClean="0"/>
              <a:t>referral</a:t>
            </a:r>
            <a:r>
              <a:rPr lang="nl-BE" dirty="0" smtClean="0"/>
              <a:t> </a:t>
            </a:r>
            <a:r>
              <a:rPr lang="nl-BE" dirty="0" err="1" smtClean="0"/>
              <a:t>function</a:t>
            </a:r>
            <a:r>
              <a:rPr lang="nl-BE" dirty="0" smtClean="0"/>
              <a:t>;</a:t>
            </a:r>
            <a:endParaRPr lang="nl-BE" dirty="0" smtClean="0"/>
          </a:p>
          <a:p>
            <a:pPr>
              <a:buFontTx/>
              <a:buChar char="-"/>
            </a:pPr>
            <a:r>
              <a:rPr lang="nl-BE" dirty="0" err="1" smtClean="0"/>
              <a:t>no</a:t>
            </a:r>
            <a:r>
              <a:rPr lang="nl-BE" dirty="0" smtClean="0"/>
              <a:t> </a:t>
            </a:r>
            <a:r>
              <a:rPr lang="nl-BE" dirty="0" err="1" smtClean="0"/>
              <a:t>favouritism</a:t>
            </a:r>
            <a:r>
              <a:rPr lang="nl-BE" dirty="0" smtClean="0"/>
              <a:t> </a:t>
            </a:r>
            <a:r>
              <a:rPr lang="nl-BE" dirty="0" err="1" smtClean="0"/>
              <a:t>if</a:t>
            </a:r>
            <a:r>
              <a:rPr lang="nl-BE" dirty="0" smtClean="0"/>
              <a:t> MP in </a:t>
            </a:r>
            <a:r>
              <a:rPr lang="nl-BE" dirty="0" err="1" smtClean="0"/>
              <a:t>selection</a:t>
            </a:r>
            <a:r>
              <a:rPr lang="nl-BE" dirty="0" smtClean="0"/>
              <a:t> </a:t>
            </a:r>
            <a:r>
              <a:rPr lang="nl-BE" dirty="0" err="1" smtClean="0"/>
              <a:t>committee</a:t>
            </a:r>
            <a:r>
              <a:rPr lang="nl-BE" dirty="0" smtClean="0"/>
              <a:t>;</a:t>
            </a:r>
            <a:endParaRPr lang="nl-BE" dirty="0" smtClean="0"/>
          </a:p>
          <a:p>
            <a:pPr>
              <a:buFontTx/>
              <a:buChar char="-"/>
            </a:pPr>
            <a:r>
              <a:rPr lang="nl-BE" dirty="0" err="1" smtClean="0"/>
              <a:t>assistance</a:t>
            </a:r>
            <a:r>
              <a:rPr lang="nl-BE" dirty="0" smtClean="0"/>
              <a:t> to </a:t>
            </a:r>
            <a:r>
              <a:rPr lang="nl-BE" dirty="0" err="1" smtClean="0"/>
              <a:t>candidates</a:t>
            </a:r>
            <a:r>
              <a:rPr lang="nl-BE" dirty="0" smtClean="0"/>
              <a:t> </a:t>
            </a:r>
            <a:r>
              <a:rPr lang="nl-BE" dirty="0" err="1" smtClean="0"/>
              <a:t>after</a:t>
            </a:r>
            <a:r>
              <a:rPr lang="nl-BE" dirty="0" smtClean="0"/>
              <a:t> </a:t>
            </a:r>
            <a:r>
              <a:rPr lang="nl-BE" dirty="0" err="1" smtClean="0"/>
              <a:t>selection</a:t>
            </a:r>
            <a:r>
              <a:rPr lang="nl-BE" dirty="0" smtClean="0"/>
              <a:t> procedure is </a:t>
            </a:r>
            <a:r>
              <a:rPr lang="nl-BE" dirty="0" err="1" smtClean="0"/>
              <a:t>possible</a:t>
            </a:r>
            <a:r>
              <a:rPr lang="nl-BE" dirty="0" smtClean="0"/>
              <a:t>.</a:t>
            </a:r>
            <a:endParaRPr lang="nl-BE" dirty="0" smtClean="0"/>
          </a:p>
          <a:p>
            <a:pPr>
              <a:buNone/>
            </a:pPr>
            <a:endParaRPr lang="nl-BE" dirty="0" smtClean="0"/>
          </a:p>
          <a:p>
            <a:pPr>
              <a:buNone/>
            </a:pPr>
            <a:r>
              <a:rPr lang="nl-BE" dirty="0" smtClean="0"/>
              <a:t>Letters of </a:t>
            </a:r>
            <a:r>
              <a:rPr lang="nl-BE" dirty="0" err="1" smtClean="0"/>
              <a:t>recommendation</a:t>
            </a:r>
            <a:r>
              <a:rPr lang="nl-BE" dirty="0" smtClean="0"/>
              <a:t> are </a:t>
            </a:r>
            <a:r>
              <a:rPr lang="nl-BE" dirty="0" err="1" smtClean="0"/>
              <a:t>authorised</a:t>
            </a:r>
            <a:r>
              <a:rPr lang="nl-BE" dirty="0" smtClean="0"/>
              <a:t>.</a:t>
            </a:r>
            <a:r>
              <a:rPr lang="nl-BE" sz="3200" dirty="0" smtClean="0"/>
              <a:t/>
            </a:r>
            <a:br>
              <a:rPr lang="nl-BE" sz="3200" dirty="0" smtClean="0"/>
            </a:br>
            <a:r>
              <a:rPr lang="nl-BE" sz="3200" dirty="0" smtClean="0"/>
              <a:t/>
            </a:r>
            <a:br>
              <a:rPr lang="nl-BE" sz="3200" dirty="0" smtClean="0"/>
            </a:br>
            <a:r>
              <a:rPr lang="nl-BE" sz="3200" dirty="0" smtClean="0"/>
              <a:t/>
            </a:r>
            <a:br>
              <a:rPr lang="nl-BE" sz="3200" dirty="0" smtClean="0"/>
            </a:br>
            <a:r>
              <a:rPr lang="nl-BE" sz="3200" u="sng" dirty="0" smtClean="0"/>
              <a:t/>
            </a:r>
            <a:br>
              <a:rPr lang="nl-BE" sz="3200" u="sng" dirty="0" smtClean="0"/>
            </a:br>
            <a:endParaRPr lang="nl-BE" sz="3200" u="sng" dirty="0" smtClean="0"/>
          </a:p>
          <a:p>
            <a:pPr>
              <a:buNone/>
            </a:pPr>
            <a:endParaRPr lang="en-US" sz="3200" u="sng" dirty="0" smtClean="0"/>
          </a:p>
        </p:txBody>
      </p:sp>
      <p:sp>
        <p:nvSpPr>
          <p:cNvPr id="9" name="Rectangle 3"/>
          <p:cNvSpPr txBox="1">
            <a:spLocks noGrp="1"/>
          </p:cNvSpPr>
          <p:nvPr>
            <p:ph type="title"/>
          </p:nvPr>
        </p:nvSpPr>
        <p:spPr>
          <a:xfrm>
            <a:off x="467544" y="609603"/>
            <a:ext cx="8208912" cy="1143000"/>
          </a:xfrm>
        </p:spPr>
        <p:txBody>
          <a:bodyPr/>
          <a:lstStyle/>
          <a:p>
            <a:pPr lvl="0" hangingPunct="1"/>
            <a:r>
              <a:rPr lang="nl-BE" sz="3200" dirty="0" smtClean="0"/>
              <a:t>3.2 Code of </a:t>
            </a:r>
            <a:r>
              <a:rPr lang="nl-BE" sz="3200" dirty="0" err="1" smtClean="0"/>
              <a:t>Deontology</a:t>
            </a:r>
            <a:r>
              <a:rPr lang="nl-BE" sz="3200" dirty="0" smtClean="0"/>
              <a:t> of the House</a:t>
            </a:r>
            <a:endParaRPr lang="en-GB" sz="32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Documents and Settings\pcaboor\Application Data\Microsoft\Media Catalog\logokam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88640"/>
            <a:ext cx="596265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200" dirty="0" smtClean="0"/>
              <a:t>3.2 Code of </a:t>
            </a:r>
            <a:r>
              <a:rPr lang="nl-BE" sz="3200" dirty="0" err="1" smtClean="0"/>
              <a:t>Deontology</a:t>
            </a:r>
            <a:r>
              <a:rPr lang="nl-BE" sz="3200" dirty="0" smtClean="0"/>
              <a:t> of the House</a:t>
            </a:r>
            <a:endParaRPr lang="en-GB" sz="3200" dirty="0" smtClean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8840"/>
            <a:ext cx="7558608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nl-BE" u="sng" dirty="0" err="1" smtClean="0"/>
              <a:t>Publicity</a:t>
            </a:r>
            <a:endParaRPr lang="nl-BE" u="sng" dirty="0" smtClean="0"/>
          </a:p>
          <a:p>
            <a:pPr eaLnBrk="1" hangingPunct="1">
              <a:buFontTx/>
              <a:buNone/>
            </a:pPr>
            <a:endParaRPr lang="nl-BE" dirty="0" smtClean="0"/>
          </a:p>
          <a:p>
            <a:pPr eaLnBrk="1" hangingPunct="1">
              <a:buFontTx/>
              <a:buNone/>
            </a:pPr>
            <a:r>
              <a:rPr lang="nl-BE" sz="2600" dirty="0" err="1" smtClean="0"/>
              <a:t>Limited</a:t>
            </a:r>
            <a:r>
              <a:rPr lang="nl-BE" sz="2600" dirty="0" smtClean="0"/>
              <a:t> to minimal </a:t>
            </a:r>
            <a:r>
              <a:rPr lang="nl-BE" sz="2600" dirty="0" err="1" smtClean="0"/>
              <a:t>necessary</a:t>
            </a:r>
            <a:r>
              <a:rPr lang="nl-BE" sz="2600" dirty="0" smtClean="0"/>
              <a:t> contact </a:t>
            </a:r>
            <a:r>
              <a:rPr lang="nl-BE" sz="2600" dirty="0" err="1" smtClean="0"/>
              <a:t>information</a:t>
            </a:r>
            <a:r>
              <a:rPr lang="nl-BE" sz="2600" dirty="0" smtClean="0"/>
              <a:t>,</a:t>
            </a:r>
          </a:p>
          <a:p>
            <a:pPr eaLnBrk="1" hangingPunct="1">
              <a:buFontTx/>
              <a:buNone/>
            </a:pPr>
            <a:r>
              <a:rPr lang="nl-BE" dirty="0" smtClean="0"/>
              <a:t/>
            </a:r>
            <a:br>
              <a:rPr lang="nl-BE" dirty="0" smtClean="0"/>
            </a:br>
            <a:r>
              <a:rPr lang="nl-BE" sz="2600" dirty="0" err="1" smtClean="0"/>
              <a:t>except</a:t>
            </a:r>
            <a:r>
              <a:rPr lang="nl-BE" sz="2600" dirty="0" smtClean="0"/>
              <a:t> </a:t>
            </a:r>
            <a:r>
              <a:rPr lang="nl-BE" sz="2600" dirty="0" err="1" smtClean="0"/>
              <a:t>for</a:t>
            </a:r>
            <a:r>
              <a:rPr lang="nl-BE" sz="2600" dirty="0" smtClean="0"/>
              <a:t> </a:t>
            </a:r>
            <a:r>
              <a:rPr lang="nl-BE" sz="2600" dirty="0" err="1" smtClean="0"/>
              <a:t>political</a:t>
            </a:r>
            <a:r>
              <a:rPr lang="nl-BE" sz="2600" dirty="0" smtClean="0"/>
              <a:t> </a:t>
            </a:r>
            <a:r>
              <a:rPr lang="nl-BE" sz="2600" dirty="0" err="1" smtClean="0"/>
              <a:t>publications</a:t>
            </a:r>
            <a:r>
              <a:rPr lang="nl-BE" sz="2600" dirty="0" smtClean="0"/>
              <a:t> </a:t>
            </a:r>
            <a:r>
              <a:rPr lang="nl-BE" sz="2600" dirty="0" smtClean="0"/>
              <a:t>.</a:t>
            </a:r>
            <a:endParaRPr lang="nl-BE" sz="2600" dirty="0" smtClean="0"/>
          </a:p>
        </p:txBody>
      </p:sp>
      <p:sp>
        <p:nvSpPr>
          <p:cNvPr id="19461" name="WordArt 5"/>
          <p:cNvSpPr>
            <a:spLocks noChangeAspect="1" noChangeArrowheads="1" noChangeShapeType="1" noTextEdit="1"/>
          </p:cNvSpPr>
          <p:nvPr/>
        </p:nvSpPr>
        <p:spPr bwMode="auto">
          <a:xfrm>
            <a:off x="-4343400" y="-381000"/>
            <a:ext cx="1217612" cy="4968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GB" sz="20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Questions?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Documents and Settings\pcaboor\Application Data\Microsoft\Media Catalog\logokam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0"/>
            <a:ext cx="596265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BE" sz="3200" dirty="0" smtClean="0"/>
              <a:t>3.2 Code of </a:t>
            </a:r>
            <a:r>
              <a:rPr lang="nl-BE" sz="3200" dirty="0" err="1" smtClean="0"/>
              <a:t>Deontology</a:t>
            </a:r>
            <a:r>
              <a:rPr lang="nl-BE" sz="3200" dirty="0" smtClean="0"/>
              <a:t> of the House</a:t>
            </a:r>
            <a:endParaRPr lang="en-GB" sz="3200" dirty="0" smtClean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3"/>
            <a:ext cx="8458200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nl-BE" u="sng" dirty="0" err="1" smtClean="0"/>
              <a:t>Compliance</a:t>
            </a:r>
            <a:endParaRPr lang="nl-BE" sz="2400" u="sng" dirty="0" smtClean="0"/>
          </a:p>
          <a:p>
            <a:pPr eaLnBrk="1" hangingPunct="1">
              <a:buFontTx/>
              <a:buNone/>
            </a:pPr>
            <a:endParaRPr lang="nl-BE" sz="1800" dirty="0" smtClean="0"/>
          </a:p>
          <a:p>
            <a:pPr eaLnBrk="1" hangingPunct="1">
              <a:buFontTx/>
              <a:buNone/>
            </a:pPr>
            <a:r>
              <a:rPr lang="nl-BE" sz="2400" dirty="0" smtClean="0"/>
              <a:t>For the moment </a:t>
            </a:r>
            <a:r>
              <a:rPr lang="nl-BE" sz="2400" dirty="0" err="1" smtClean="0"/>
              <a:t>no</a:t>
            </a:r>
            <a:r>
              <a:rPr lang="nl-BE" sz="2400" dirty="0" smtClean="0"/>
              <a:t> </a:t>
            </a:r>
            <a:r>
              <a:rPr lang="nl-BE" sz="2400" dirty="0" err="1" smtClean="0"/>
              <a:t>sanctions</a:t>
            </a:r>
            <a:r>
              <a:rPr lang="nl-BE" sz="2400" dirty="0" smtClean="0"/>
              <a:t>.</a:t>
            </a:r>
          </a:p>
          <a:p>
            <a:pPr eaLnBrk="1" hangingPunct="1">
              <a:buFontTx/>
              <a:buNone/>
            </a:pPr>
            <a:endParaRPr lang="nl-BE" sz="1800" dirty="0" smtClean="0"/>
          </a:p>
          <a:p>
            <a:pPr eaLnBrk="1" hangingPunct="1">
              <a:buFontTx/>
              <a:buNone/>
            </a:pPr>
            <a:r>
              <a:rPr lang="nl-BE" sz="2400" dirty="0" err="1" smtClean="0"/>
              <a:t>But</a:t>
            </a:r>
            <a:r>
              <a:rPr lang="nl-BE" sz="2400" dirty="0" smtClean="0"/>
              <a:t> </a:t>
            </a:r>
            <a:r>
              <a:rPr lang="nl-BE" sz="2400" dirty="0" err="1" smtClean="0"/>
              <a:t>some</a:t>
            </a:r>
            <a:r>
              <a:rPr lang="nl-BE" sz="2400" dirty="0" smtClean="0"/>
              <a:t> </a:t>
            </a:r>
            <a:r>
              <a:rPr lang="nl-BE" sz="2400" dirty="0" err="1" smtClean="0"/>
              <a:t>articles</a:t>
            </a:r>
            <a:r>
              <a:rPr lang="nl-BE" sz="2400" dirty="0" smtClean="0"/>
              <a:t> </a:t>
            </a:r>
            <a:r>
              <a:rPr lang="nl-BE" sz="2400" dirty="0" err="1" smtClean="0"/>
              <a:t>repeat</a:t>
            </a:r>
            <a:r>
              <a:rPr lang="nl-BE" sz="2400" dirty="0" smtClean="0"/>
              <a:t> </a:t>
            </a:r>
            <a:r>
              <a:rPr lang="nl-BE" sz="2400" dirty="0" err="1" smtClean="0"/>
              <a:t>criminal</a:t>
            </a:r>
            <a:r>
              <a:rPr lang="nl-BE" sz="2400" dirty="0" smtClean="0"/>
              <a:t> </a:t>
            </a:r>
            <a:r>
              <a:rPr lang="nl-BE" sz="2400" dirty="0" err="1" smtClean="0"/>
              <a:t>provisions</a:t>
            </a:r>
            <a:r>
              <a:rPr lang="nl-BE" sz="2400" dirty="0" smtClean="0"/>
              <a:t> (e.g. </a:t>
            </a:r>
            <a:r>
              <a:rPr lang="nl-BE" sz="2400" dirty="0" err="1" smtClean="0"/>
              <a:t>corruption</a:t>
            </a:r>
            <a:r>
              <a:rPr lang="nl-BE" sz="2400" dirty="0" smtClean="0"/>
              <a:t>).</a:t>
            </a:r>
          </a:p>
          <a:p>
            <a:pPr eaLnBrk="1" hangingPunct="1">
              <a:buFontTx/>
              <a:buNone/>
            </a:pPr>
            <a:endParaRPr lang="nl-BE" sz="1800" dirty="0" smtClean="0"/>
          </a:p>
          <a:p>
            <a:pPr eaLnBrk="1" hangingPunct="1">
              <a:buFontTx/>
              <a:buNone/>
            </a:pPr>
            <a:r>
              <a:rPr lang="nl-BE" sz="2400" dirty="0" err="1" smtClean="0"/>
              <a:t>Commission</a:t>
            </a:r>
            <a:r>
              <a:rPr lang="nl-BE" sz="2400" dirty="0" smtClean="0"/>
              <a:t> </a:t>
            </a:r>
            <a:r>
              <a:rPr lang="nl-BE" sz="2400" dirty="0" err="1" smtClean="0"/>
              <a:t>can</a:t>
            </a:r>
            <a:r>
              <a:rPr lang="nl-BE" sz="2400" dirty="0" smtClean="0"/>
              <a:t> issue </a:t>
            </a:r>
            <a:r>
              <a:rPr lang="nl-BE" sz="2400" i="1" dirty="0" smtClean="0"/>
              <a:t>ex </a:t>
            </a:r>
            <a:r>
              <a:rPr lang="nl-BE" sz="2400" i="1" dirty="0" err="1" smtClean="0"/>
              <a:t>officio</a:t>
            </a:r>
            <a:r>
              <a:rPr lang="nl-BE" sz="2400" dirty="0" smtClean="0"/>
              <a:t> </a:t>
            </a:r>
            <a:r>
              <a:rPr lang="nl-BE" sz="2400" dirty="0" err="1" smtClean="0"/>
              <a:t>recommendations</a:t>
            </a:r>
            <a:r>
              <a:rPr lang="nl-BE" sz="2400" dirty="0" smtClean="0"/>
              <a:t>. </a:t>
            </a:r>
            <a:r>
              <a:rPr lang="nl-BE" dirty="0" smtClean="0"/>
              <a:t/>
            </a:r>
            <a:br>
              <a:rPr lang="nl-BE" dirty="0" smtClean="0"/>
            </a:br>
            <a:endParaRPr lang="nl-BE" sz="2400" dirty="0" smtClean="0"/>
          </a:p>
          <a:p>
            <a:pPr eaLnBrk="1" hangingPunct="1">
              <a:buFontTx/>
              <a:buNone/>
            </a:pPr>
            <a:r>
              <a:rPr lang="nl-BE" sz="2400" dirty="0" err="1" smtClean="0"/>
              <a:t>Political</a:t>
            </a:r>
            <a:r>
              <a:rPr lang="nl-BE" sz="2400" dirty="0" smtClean="0"/>
              <a:t> </a:t>
            </a:r>
            <a:r>
              <a:rPr lang="nl-BE" sz="2400" dirty="0" err="1" smtClean="0"/>
              <a:t>groups</a:t>
            </a:r>
            <a:r>
              <a:rPr lang="nl-BE" sz="2400" dirty="0" smtClean="0"/>
              <a:t> </a:t>
            </a:r>
            <a:r>
              <a:rPr lang="nl-BE" sz="2400" dirty="0" err="1" smtClean="0"/>
              <a:t>make</a:t>
            </a:r>
            <a:r>
              <a:rPr lang="nl-BE" sz="2400" dirty="0" smtClean="0"/>
              <a:t> </a:t>
            </a:r>
            <a:r>
              <a:rPr lang="nl-BE" sz="2400" dirty="0" err="1" smtClean="0"/>
              <a:t>summaries</a:t>
            </a:r>
            <a:r>
              <a:rPr lang="nl-BE" sz="2400" dirty="0" smtClean="0"/>
              <a:t> of </a:t>
            </a:r>
            <a:r>
              <a:rPr lang="nl-BE" sz="2400" dirty="0" err="1" smtClean="0"/>
              <a:t>problems</a:t>
            </a:r>
            <a:r>
              <a:rPr lang="nl-BE" sz="2400" dirty="0" smtClean="0"/>
              <a:t> to help the</a:t>
            </a:r>
          </a:p>
          <a:p>
            <a:pPr eaLnBrk="1" hangingPunct="1">
              <a:buFontTx/>
              <a:buNone/>
            </a:pPr>
            <a:r>
              <a:rPr lang="nl-BE" sz="2400" dirty="0" err="1" smtClean="0"/>
              <a:t>Commission</a:t>
            </a:r>
            <a:r>
              <a:rPr lang="nl-BE" sz="2400" dirty="0" smtClean="0"/>
              <a:t> </a:t>
            </a:r>
            <a:r>
              <a:rPr lang="nl-BE" sz="2400" dirty="0" err="1" smtClean="0"/>
              <a:t>for</a:t>
            </a:r>
            <a:r>
              <a:rPr lang="nl-BE" sz="2400" dirty="0" smtClean="0"/>
              <a:t> </a:t>
            </a:r>
            <a:r>
              <a:rPr lang="nl-BE" sz="2400" dirty="0" err="1" smtClean="0"/>
              <a:t>issuiing</a:t>
            </a:r>
            <a:r>
              <a:rPr lang="nl-BE" sz="2400" dirty="0" smtClean="0"/>
              <a:t> </a:t>
            </a:r>
            <a:r>
              <a:rPr lang="nl-BE" sz="2400" dirty="0" err="1" smtClean="0"/>
              <a:t>its</a:t>
            </a:r>
            <a:r>
              <a:rPr lang="nl-BE" sz="2400" dirty="0" smtClean="0"/>
              <a:t> </a:t>
            </a:r>
            <a:r>
              <a:rPr lang="nl-BE" sz="2400" dirty="0" err="1" smtClean="0"/>
              <a:t>opinions</a:t>
            </a:r>
            <a:r>
              <a:rPr lang="nl-BE" sz="2400" dirty="0" smtClean="0"/>
              <a:t>.</a:t>
            </a:r>
          </a:p>
          <a:p>
            <a:pPr algn="ctr" eaLnBrk="1" hangingPunct="1">
              <a:buFontTx/>
              <a:buNone/>
            </a:pPr>
            <a:endParaRPr lang="nl-BE" dirty="0" smtClean="0"/>
          </a:p>
        </p:txBody>
      </p:sp>
      <p:sp>
        <p:nvSpPr>
          <p:cNvPr id="19461" name="WordArt 5"/>
          <p:cNvSpPr>
            <a:spLocks noChangeAspect="1" noChangeArrowheads="1" noChangeShapeType="1" noTextEdit="1"/>
          </p:cNvSpPr>
          <p:nvPr/>
        </p:nvSpPr>
        <p:spPr bwMode="auto">
          <a:xfrm>
            <a:off x="-4343400" y="-381000"/>
            <a:ext cx="1217612" cy="4968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GB" sz="20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Questions?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Documents and Settings\pcaboor\Application Data\Microsoft\Media Catalog\logokam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0"/>
            <a:ext cx="596265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DEONTOLOGY </a:t>
            </a:r>
            <a:r>
              <a:rPr lang="en-GB" dirty="0" err="1" smtClean="0"/>
              <a:t>IN</a:t>
            </a:r>
            <a:r>
              <a:rPr lang="en-GB" dirty="0" smtClean="0"/>
              <a:t> THE BELGIAN HOUSE OF REPRESENTATIVES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nl-BE" dirty="0" smtClean="0"/>
          </a:p>
        </p:txBody>
      </p:sp>
      <p:sp>
        <p:nvSpPr>
          <p:cNvPr id="19461" name="WordArt 5"/>
          <p:cNvSpPr>
            <a:spLocks noChangeAspect="1" noChangeArrowheads="1" noChangeShapeType="1" noTextEdit="1"/>
          </p:cNvSpPr>
          <p:nvPr/>
        </p:nvSpPr>
        <p:spPr bwMode="auto">
          <a:xfrm>
            <a:off x="-4343400" y="-381000"/>
            <a:ext cx="1217612" cy="4968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GB" sz="20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Questions?</a:t>
            </a:r>
          </a:p>
        </p:txBody>
      </p:sp>
      <p:sp>
        <p:nvSpPr>
          <p:cNvPr id="19462" name="WordArt 6"/>
          <p:cNvSpPr>
            <a:spLocks noChangeArrowheads="1" noChangeShapeType="1" noTextEdit="1"/>
          </p:cNvSpPr>
          <p:nvPr/>
        </p:nvSpPr>
        <p:spPr bwMode="auto">
          <a:xfrm>
            <a:off x="1752600" y="2990850"/>
            <a:ext cx="5362575" cy="21875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GB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Questions?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pcaboor\Application Data\Microsoft\Media Catalog\logokam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0"/>
            <a:ext cx="596265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1. INCOMPATIBILITIES</a:t>
            </a:r>
            <a:br>
              <a:rPr lang="en-GB" dirty="0" smtClean="0"/>
            </a:br>
            <a:r>
              <a:rPr lang="en-GB" dirty="0" smtClean="0"/>
              <a:t>AND</a:t>
            </a:r>
            <a:br>
              <a:rPr lang="en-GB" dirty="0" smtClean="0"/>
            </a:br>
            <a:r>
              <a:rPr lang="en-GB" dirty="0" smtClean="0"/>
              <a:t>FINANCIAL CEILING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688157"/>
          </a:xfrm>
        </p:spPr>
        <p:txBody>
          <a:bodyPr/>
          <a:lstStyle/>
          <a:p>
            <a:pPr hangingPunct="1">
              <a:buNone/>
            </a:pPr>
            <a:endParaRPr lang="en-GB" dirty="0" smtClean="0"/>
          </a:p>
          <a:p>
            <a:pPr hangingPunct="1">
              <a:buNone/>
            </a:pPr>
            <a:endParaRPr lang="en-GB" dirty="0" smtClean="0"/>
          </a:p>
          <a:p>
            <a:pPr hangingPunct="1">
              <a:buNone/>
            </a:pPr>
            <a:r>
              <a:rPr lang="en-GB" dirty="0" smtClean="0"/>
              <a:t>Act of 1931 modified by an Act of 1999</a:t>
            </a:r>
          </a:p>
          <a:p>
            <a:pPr hangingPunct="1">
              <a:buNone/>
            </a:pPr>
            <a:endParaRPr lang="en-GB" dirty="0" smtClean="0"/>
          </a:p>
          <a:p>
            <a:pPr hangingPunct="1">
              <a:buNone/>
            </a:pPr>
            <a:r>
              <a:rPr lang="en-GB" dirty="0" smtClean="0"/>
              <a:t>1.1 Absolute incompatibilities</a:t>
            </a:r>
          </a:p>
          <a:p>
            <a:pPr hangingPunct="1">
              <a:buNone/>
            </a:pPr>
            <a:r>
              <a:rPr lang="en-GB" dirty="0" smtClean="0"/>
              <a:t>1.2 Relative incompatibilities</a:t>
            </a:r>
          </a:p>
          <a:p>
            <a:pPr hangingPunct="1">
              <a:buNone/>
            </a:pPr>
            <a:r>
              <a:rPr lang="en-GB" dirty="0" smtClean="0"/>
              <a:t>1.3 Financial ceiling</a:t>
            </a:r>
            <a:br>
              <a:rPr lang="en-GB" dirty="0" smtClean="0"/>
            </a:br>
            <a:endParaRPr lang="en-GB" dirty="0" smtClean="0"/>
          </a:p>
          <a:p>
            <a:pPr hangingPunct="1">
              <a:buNone/>
            </a:pPr>
            <a:endParaRPr lang="en-GB" dirty="0" smtClean="0"/>
          </a:p>
          <a:p>
            <a:pPr hangingPunct="1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1600200" y="4419600"/>
            <a:ext cx="6553200" cy="22098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pcaboor\Application Data\Microsoft\Media Catalog\logokam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19246" y="0"/>
            <a:ext cx="5962646" cy="685959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hangingPunct="1"/>
            <a:r>
              <a:rPr lang="en-GB" dirty="0" smtClean="0"/>
              <a:t>1.1 Absolute incompatibilities</a:t>
            </a:r>
            <a:endParaRPr lang="en-GB" dirty="0"/>
          </a:p>
        </p:txBody>
      </p:sp>
      <p:sp>
        <p:nvSpPr>
          <p:cNvPr id="4" name="Rectangle 4"/>
          <p:cNvSpPr txBox="1">
            <a:spLocks noGrp="1"/>
          </p:cNvSpPr>
          <p:nvPr>
            <p:ph idx="1"/>
          </p:nvPr>
        </p:nvSpPr>
        <p:spPr>
          <a:xfrm>
            <a:off x="683568" y="2060848"/>
            <a:ext cx="8460432" cy="4114800"/>
          </a:xfrm>
        </p:spPr>
        <p:txBody>
          <a:bodyPr/>
          <a:lstStyle/>
          <a:p>
            <a:pPr lvl="0" hangingPunct="1">
              <a:buNone/>
            </a:pPr>
            <a:r>
              <a:rPr lang="en-GB" dirty="0" smtClean="0"/>
              <a:t>- Limited enumeration in the Act of 1931:</a:t>
            </a:r>
          </a:p>
          <a:p>
            <a:pPr lvl="0" hangingPunct="1">
              <a:buNone/>
            </a:pPr>
            <a:r>
              <a:rPr lang="en-GB" dirty="0" smtClean="0"/>
              <a:t>	public offices </a:t>
            </a:r>
            <a:r>
              <a:rPr lang="en-GB" sz="2000" dirty="0" smtClean="0"/>
              <a:t>(elected or not)</a:t>
            </a:r>
            <a:r>
              <a:rPr lang="en-GB" dirty="0" smtClean="0"/>
              <a:t>;</a:t>
            </a:r>
            <a:br>
              <a:rPr lang="en-GB" dirty="0" smtClean="0"/>
            </a:br>
            <a:r>
              <a:rPr lang="en-GB" dirty="0" smtClean="0"/>
              <a:t>judicial functions;</a:t>
            </a:r>
            <a:br>
              <a:rPr lang="en-GB" dirty="0" smtClean="0"/>
            </a:br>
            <a:r>
              <a:rPr lang="en-GB" dirty="0" smtClean="0"/>
              <a:t>private sector employment </a:t>
            </a:r>
            <a:r>
              <a:rPr lang="en-GB" sz="2000" dirty="0" smtClean="0"/>
              <a:t>(attorney for the state</a:t>
            </a:r>
            <a:r>
              <a:rPr lang="en-GB" sz="2000" dirty="0" smtClean="0"/>
              <a:t>).</a:t>
            </a: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  <a:p>
            <a:pPr lvl="0" hangingPunct="1">
              <a:buFontTx/>
              <a:buChar char="-"/>
            </a:pPr>
            <a:r>
              <a:rPr lang="en-GB" dirty="0" smtClean="0"/>
              <a:t>Constitution: Minister, MP in other </a:t>
            </a:r>
            <a:r>
              <a:rPr lang="en-GB" dirty="0" smtClean="0"/>
              <a:t>Parliament.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lvl="0" hangingPunct="1">
              <a:buFontTx/>
              <a:buChar char="-"/>
            </a:pPr>
            <a:r>
              <a:rPr lang="en-GB" dirty="0" smtClean="0"/>
              <a:t>Acts regulating public institutions: </a:t>
            </a:r>
            <a:r>
              <a:rPr lang="en-GB" dirty="0" smtClean="0"/>
              <a:t>railway, post, ...</a:t>
            </a:r>
            <a:endParaRPr lang="en-GB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26" descr="C:\Documents and Settings\pcaboor\Application Data\Microsoft\Media Catalog\logokam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19246" y="0"/>
            <a:ext cx="5962646" cy="685959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1027"/>
          <p:cNvSpPr txBox="1">
            <a:spLocks noGrp="1"/>
          </p:cNvSpPr>
          <p:nvPr>
            <p:ph type="title"/>
          </p:nvPr>
        </p:nvSpPr>
        <p:spPr>
          <a:xfrm>
            <a:off x="899592" y="620688"/>
            <a:ext cx="7992888" cy="1143000"/>
          </a:xfrm>
        </p:spPr>
        <p:txBody>
          <a:bodyPr/>
          <a:lstStyle/>
          <a:p>
            <a:pPr lvl="0" hangingPunct="1"/>
            <a:r>
              <a:rPr lang="en-GB" dirty="0" smtClean="0"/>
              <a:t>1.2 Relative </a:t>
            </a:r>
            <a:r>
              <a:rPr lang="en-GB" dirty="0" smtClean="0"/>
              <a:t>incompatibilities (1999)</a:t>
            </a:r>
            <a:endParaRPr lang="en-GB" dirty="0"/>
          </a:p>
        </p:txBody>
      </p:sp>
      <p:sp>
        <p:nvSpPr>
          <p:cNvPr id="4" name="Rectangle 1028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 hangingPunct="1">
              <a:buNone/>
            </a:pPr>
            <a:r>
              <a:rPr lang="en-GB" dirty="0" smtClean="0"/>
              <a:t>MP + </a:t>
            </a:r>
            <a:r>
              <a:rPr lang="en-GB" i="1" dirty="0" smtClean="0"/>
              <a:t>“one paid executive mandate”</a:t>
            </a:r>
            <a:r>
              <a:rPr lang="en-GB" dirty="0" smtClean="0"/>
              <a:t>:</a:t>
            </a:r>
            <a:br>
              <a:rPr lang="en-GB" dirty="0" smtClean="0"/>
            </a:br>
            <a:endParaRPr lang="en-GB" dirty="0" smtClean="0"/>
          </a:p>
          <a:p>
            <a:pPr lvl="0" hangingPunct="1">
              <a:buFontTx/>
              <a:buChar char="-"/>
            </a:pPr>
            <a:r>
              <a:rPr lang="en-GB" dirty="0" smtClean="0"/>
              <a:t>M</a:t>
            </a:r>
            <a:r>
              <a:rPr lang="en-GB" dirty="0" smtClean="0"/>
              <a:t>ayor</a:t>
            </a:r>
            <a:r>
              <a:rPr lang="en-GB" dirty="0" smtClean="0"/>
              <a:t>, alderman, President social council;</a:t>
            </a:r>
          </a:p>
          <a:p>
            <a:pPr lvl="0" hangingPunct="1">
              <a:buFontTx/>
              <a:buChar char="-"/>
            </a:pPr>
            <a:r>
              <a:rPr lang="en-GB" dirty="0" smtClean="0"/>
              <a:t>Representative of a public authority in a private or public institution with more competences than an ordinary Board or General Council member [</a:t>
            </a:r>
            <a:r>
              <a:rPr lang="en-GB" sz="2000" dirty="0" smtClean="0"/>
              <a:t>especially (V)P</a:t>
            </a:r>
            <a:r>
              <a:rPr lang="en-GB" dirty="0" smtClean="0"/>
              <a:t>];</a:t>
            </a:r>
          </a:p>
          <a:p>
            <a:pPr lvl="0" hangingPunct="1">
              <a:buFontTx/>
              <a:buChar char="-"/>
            </a:pPr>
            <a:r>
              <a:rPr lang="en-GB" dirty="0" smtClean="0"/>
              <a:t>More than 672,39 </a:t>
            </a:r>
            <a:r>
              <a:rPr lang="en-GB" dirty="0" err="1" smtClean="0"/>
              <a:t>EUR</a:t>
            </a:r>
            <a:r>
              <a:rPr lang="en-GB" dirty="0" smtClean="0"/>
              <a:t>/month.</a:t>
            </a:r>
          </a:p>
          <a:p>
            <a:pPr lvl="0" hangingPunct="1">
              <a:buFontTx/>
              <a:buChar char="-"/>
            </a:pPr>
            <a:endParaRPr lang="en-GB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pcaboor\Application Data\Microsoft\Media Catalog\logokam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19246" y="0"/>
            <a:ext cx="5962646" cy="685959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hangingPunct="1"/>
            <a:r>
              <a:rPr lang="en-GB" dirty="0" smtClean="0"/>
              <a:t>1.3 Financial ceiling</a:t>
            </a:r>
            <a:endParaRPr lang="en-GB" dirty="0"/>
          </a:p>
        </p:txBody>
      </p:sp>
      <p:sp>
        <p:nvSpPr>
          <p:cNvPr id="4" name="Rectangle 4"/>
          <p:cNvSpPr txBox="1">
            <a:spLocks noGrp="1"/>
          </p:cNvSpPr>
          <p:nvPr>
            <p:ph idx="1"/>
          </p:nvPr>
        </p:nvSpPr>
        <p:spPr>
          <a:xfrm>
            <a:off x="685800" y="1978496"/>
            <a:ext cx="7772400" cy="4114800"/>
          </a:xfrm>
        </p:spPr>
        <p:txBody>
          <a:bodyPr/>
          <a:lstStyle/>
          <a:p>
            <a:pPr lvl="0" hangingPunct="1">
              <a:buNone/>
            </a:pPr>
            <a:endParaRPr lang="en-GB" dirty="0" smtClean="0"/>
          </a:p>
          <a:p>
            <a:pPr lvl="0" hangingPunct="1">
              <a:buNone/>
            </a:pPr>
            <a:r>
              <a:rPr lang="en-GB" dirty="0" smtClean="0"/>
              <a:t>In case of plurality of public </a:t>
            </a:r>
            <a:r>
              <a:rPr lang="en-GB" dirty="0" smtClean="0"/>
              <a:t>offices :</a:t>
            </a:r>
            <a:endParaRPr lang="en-GB" dirty="0" smtClean="0"/>
          </a:p>
          <a:p>
            <a:pPr lvl="0" hangingPunct="1">
              <a:buNone/>
            </a:pPr>
            <a:endParaRPr lang="en-GB" dirty="0" smtClean="0"/>
          </a:p>
          <a:p>
            <a:pPr lvl="0" hangingPunct="1">
              <a:buNone/>
            </a:pPr>
            <a:r>
              <a:rPr lang="en-GB" dirty="0" smtClean="0"/>
              <a:t>m</a:t>
            </a:r>
            <a:r>
              <a:rPr lang="en-GB" dirty="0" smtClean="0"/>
              <a:t>ax</a:t>
            </a:r>
            <a:r>
              <a:rPr lang="en-GB" dirty="0" smtClean="0"/>
              <a:t>. </a:t>
            </a:r>
            <a:r>
              <a:rPr lang="en-GB" dirty="0" err="1" smtClean="0"/>
              <a:t>1,5x</a:t>
            </a:r>
            <a:r>
              <a:rPr lang="en-GB" dirty="0" smtClean="0"/>
              <a:t> parliamentary </a:t>
            </a:r>
            <a:r>
              <a:rPr lang="en-GB" dirty="0" err="1" smtClean="0"/>
              <a:t>alllowance</a:t>
            </a:r>
            <a:r>
              <a:rPr lang="en-GB" dirty="0" smtClean="0"/>
              <a:t>. </a:t>
            </a:r>
            <a:endParaRPr lang="en-GB" dirty="0" smtClean="0"/>
          </a:p>
          <a:p>
            <a:pPr lvl="0" hangingPunct="1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1026" name="Picture 2" descr="C:\Documents and Settings\jclaris\Local Settings\Temporary Internet Files\Content.IE5\7S9N9SQR\MC900445212[1].wmf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707904" y="4725144"/>
            <a:ext cx="1764792" cy="116220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pcaboor\Application Data\Microsoft\Media Catalog\logokam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19246" y="0"/>
            <a:ext cx="5962646" cy="685959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hangingPunct="1"/>
            <a:r>
              <a:rPr lang="en-GB" dirty="0" smtClean="0"/>
              <a:t>2. Statements of offices held  </a:t>
            </a:r>
            <a:br>
              <a:rPr lang="en-GB" dirty="0" smtClean="0"/>
            </a:br>
            <a:r>
              <a:rPr lang="en-GB" dirty="0" smtClean="0"/>
              <a:t>Declarations of assets</a:t>
            </a:r>
            <a:endParaRPr lang="en-GB" dirty="0"/>
          </a:p>
        </p:txBody>
      </p:sp>
      <p:sp>
        <p:nvSpPr>
          <p:cNvPr id="4" name="Rectangle 4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 hangingPunct="1">
              <a:buNone/>
            </a:pPr>
            <a:r>
              <a:rPr lang="en-GB" u="sng" dirty="0" smtClean="0"/>
              <a:t>Objective</a:t>
            </a:r>
          </a:p>
          <a:p>
            <a:pPr lvl="0" algn="ctr" hangingPunct="1">
              <a:buNone/>
            </a:pPr>
            <a:endParaRPr lang="en-GB" dirty="0" smtClean="0"/>
          </a:p>
          <a:p>
            <a:pPr lvl="0" hangingPunct="1">
              <a:buNone/>
            </a:pPr>
            <a:r>
              <a:rPr lang="en-GB" dirty="0" smtClean="0"/>
              <a:t>Transparency and equal </a:t>
            </a:r>
            <a:r>
              <a:rPr lang="en-GB" dirty="0" smtClean="0"/>
              <a:t>treatment.</a:t>
            </a:r>
            <a:endParaRPr lang="en-GB" dirty="0" smtClean="0"/>
          </a:p>
          <a:p>
            <a:pPr lvl="0" hangingPunct="1">
              <a:buNone/>
            </a:pPr>
            <a:r>
              <a:rPr lang="en-GB" dirty="0" smtClean="0"/>
              <a:t>Information to the </a:t>
            </a:r>
            <a:r>
              <a:rPr lang="en-GB" dirty="0" smtClean="0"/>
              <a:t>public.</a:t>
            </a:r>
            <a:endParaRPr lang="en-GB" dirty="0" smtClean="0"/>
          </a:p>
          <a:p>
            <a:pPr lvl="0" hangingPunct="1">
              <a:buNone/>
            </a:pPr>
            <a:endParaRPr lang="en-GB" dirty="0" smtClean="0"/>
          </a:p>
          <a:p>
            <a:pPr lvl="0" hangingPunct="1">
              <a:buNone/>
            </a:pPr>
            <a:r>
              <a:rPr lang="en-GB" u="sng" dirty="0" smtClean="0"/>
              <a:t>Statements of offices</a:t>
            </a:r>
            <a:r>
              <a:rPr lang="en-GB" dirty="0" smtClean="0"/>
              <a:t> – conflicts of </a:t>
            </a:r>
            <a:r>
              <a:rPr lang="en-GB" dirty="0" smtClean="0"/>
              <a:t>interests.</a:t>
            </a:r>
            <a:endParaRPr lang="en-GB" dirty="0" smtClean="0"/>
          </a:p>
          <a:p>
            <a:pPr lvl="0" hangingPunct="1">
              <a:buNone/>
            </a:pPr>
            <a:r>
              <a:rPr lang="en-GB" u="sng" dirty="0" smtClean="0"/>
              <a:t>Declaration of assets</a:t>
            </a:r>
            <a:r>
              <a:rPr lang="en-GB" dirty="0" smtClean="0"/>
              <a:t> – illegal </a:t>
            </a:r>
            <a:r>
              <a:rPr lang="en-GB" dirty="0" smtClean="0"/>
              <a:t>enrichment.</a:t>
            </a:r>
            <a:endParaRPr lang="en-GB" dirty="0" smtClean="0"/>
          </a:p>
          <a:p>
            <a:pPr lvl="0" hangingPunct="1">
              <a:buNone/>
            </a:pPr>
            <a:endParaRPr lang="en-GB" dirty="0" smtClean="0"/>
          </a:p>
          <a:p>
            <a:pPr lvl="0" hangingPunct="1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lvl="0" hangingPunct="1">
              <a:buNone/>
            </a:pPr>
            <a:endParaRPr lang="en-GB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pcaboor\Application Data\Microsoft\Media Catalog\logokam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19246" y="0"/>
            <a:ext cx="5962646" cy="685959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hangingPunct="1"/>
            <a:r>
              <a:rPr lang="en-GB" dirty="0" smtClean="0"/>
              <a:t>2. Statements of offices held  </a:t>
            </a:r>
            <a:br>
              <a:rPr lang="en-GB" dirty="0" smtClean="0"/>
            </a:br>
            <a:r>
              <a:rPr lang="en-GB" dirty="0" smtClean="0"/>
              <a:t>Declarations of assets</a:t>
            </a:r>
            <a:endParaRPr lang="en-GB" dirty="0"/>
          </a:p>
        </p:txBody>
      </p:sp>
      <p:sp>
        <p:nvSpPr>
          <p:cNvPr id="4" name="Rectangle 4"/>
          <p:cNvSpPr txBox="1">
            <a:spLocks noGrp="1"/>
          </p:cNvSpPr>
          <p:nvPr>
            <p:ph idx="1"/>
          </p:nvPr>
        </p:nvSpPr>
        <p:spPr>
          <a:xfrm>
            <a:off x="685800" y="1981203"/>
            <a:ext cx="8134672" cy="4114800"/>
          </a:xfrm>
        </p:spPr>
        <p:txBody>
          <a:bodyPr/>
          <a:lstStyle/>
          <a:p>
            <a:pPr lvl="0" algn="ctr" hangingPunct="1">
              <a:buNone/>
            </a:pPr>
            <a:r>
              <a:rPr lang="en-GB" sz="2600" u="sng" dirty="0" smtClean="0"/>
              <a:t>Procedure</a:t>
            </a:r>
          </a:p>
          <a:p>
            <a:pPr lvl="0" hangingPunct="1">
              <a:buNone/>
            </a:pPr>
            <a:endParaRPr lang="en-GB" sz="1000" dirty="0" smtClean="0"/>
          </a:p>
          <a:p>
            <a:pPr lvl="0" hangingPunct="1">
              <a:buNone/>
            </a:pPr>
            <a:r>
              <a:rPr lang="en-GB" sz="2600" dirty="0" smtClean="0"/>
              <a:t>MPs amongst other political </a:t>
            </a:r>
            <a:r>
              <a:rPr lang="en-GB" sz="2600" dirty="0" smtClean="0"/>
              <a:t>representatives.</a:t>
            </a:r>
            <a:endParaRPr lang="en-GB" sz="2600" dirty="0" smtClean="0"/>
          </a:p>
          <a:p>
            <a:pPr lvl="0" hangingPunct="1">
              <a:buNone/>
            </a:pPr>
            <a:endParaRPr lang="en-GB" sz="1000" u="sng" dirty="0" smtClean="0"/>
          </a:p>
          <a:p>
            <a:pPr lvl="0" hangingPunct="1">
              <a:buNone/>
            </a:pPr>
            <a:r>
              <a:rPr lang="en-GB" sz="2600" u="sng" dirty="0" smtClean="0"/>
              <a:t>Statement of offices</a:t>
            </a:r>
            <a:r>
              <a:rPr lang="en-GB" sz="2600" dirty="0" smtClean="0"/>
              <a:t> : public and private functions, </a:t>
            </a:r>
          </a:p>
          <a:p>
            <a:pPr lvl="0" hangingPunct="1">
              <a:buNone/>
            </a:pPr>
            <a:r>
              <a:rPr lang="en-GB" sz="2600" dirty="0" smtClean="0"/>
              <a:t>indicating “remunerated or not” – no amounts.</a:t>
            </a:r>
          </a:p>
          <a:p>
            <a:pPr lvl="0" hangingPunct="1">
              <a:buNone/>
            </a:pPr>
            <a:endParaRPr lang="en-GB" sz="1000" dirty="0" smtClean="0"/>
          </a:p>
          <a:p>
            <a:pPr lvl="0" hangingPunct="1">
              <a:buNone/>
            </a:pPr>
            <a:r>
              <a:rPr lang="en-GB" sz="2600" u="sng" dirty="0" smtClean="0"/>
              <a:t>Declaration of assets</a:t>
            </a:r>
            <a:r>
              <a:rPr lang="en-GB" sz="2600" dirty="0" smtClean="0"/>
              <a:t> : assets and liabilities, in a </a:t>
            </a:r>
          </a:p>
          <a:p>
            <a:pPr lvl="0" hangingPunct="1">
              <a:buNone/>
            </a:pPr>
            <a:r>
              <a:rPr lang="en-GB" sz="2600" dirty="0" smtClean="0"/>
              <a:t>sealed envelope. </a:t>
            </a:r>
          </a:p>
          <a:p>
            <a:pPr lvl="0" hangingPunct="1">
              <a:buNone/>
            </a:pPr>
            <a:endParaRPr lang="en-GB" sz="1000" dirty="0" smtClean="0"/>
          </a:p>
          <a:p>
            <a:pPr lvl="0" hangingPunct="1">
              <a:buNone/>
            </a:pPr>
            <a:r>
              <a:rPr lang="en-GB" sz="2600" dirty="0" smtClean="0"/>
              <a:t>To submit yearly to the Court of </a:t>
            </a:r>
            <a:r>
              <a:rPr lang="en-GB" sz="2600" dirty="0" smtClean="0"/>
              <a:t>Audit.</a:t>
            </a:r>
            <a:r>
              <a:rPr lang="en-GB" sz="2600" dirty="0" smtClean="0"/>
              <a:t/>
            </a:r>
            <a:br>
              <a:rPr lang="en-GB" sz="2600" dirty="0" smtClean="0"/>
            </a:br>
            <a:endParaRPr lang="en-GB" sz="2600" dirty="0" smtClean="0"/>
          </a:p>
          <a:p>
            <a:pPr lvl="0" hangingPunct="1">
              <a:buNone/>
            </a:pPr>
            <a:endParaRPr lang="en-GB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26" descr="C:\Documents and Settings\pcaboor\Application Data\Microsoft\Media Catalog\logokam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19246" y="0"/>
            <a:ext cx="5962646" cy="685959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102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hangingPunct="1"/>
            <a:r>
              <a:rPr lang="en-GB" dirty="0" smtClean="0"/>
              <a:t>2. Statements of offices held  </a:t>
            </a:r>
            <a:br>
              <a:rPr lang="en-GB" dirty="0" smtClean="0"/>
            </a:br>
            <a:r>
              <a:rPr lang="en-GB" dirty="0" smtClean="0"/>
              <a:t>Declarations of assets</a:t>
            </a:r>
            <a:endParaRPr lang="en-GB" dirty="0"/>
          </a:p>
        </p:txBody>
      </p:sp>
      <p:sp>
        <p:nvSpPr>
          <p:cNvPr id="4" name="Rectangle 1028"/>
          <p:cNvSpPr txBox="1">
            <a:spLocks noGrp="1"/>
          </p:cNvSpPr>
          <p:nvPr>
            <p:ph idx="1"/>
          </p:nvPr>
        </p:nvSpPr>
        <p:spPr>
          <a:xfrm>
            <a:off x="685800" y="1988839"/>
            <a:ext cx="8206680" cy="4107163"/>
          </a:xfrm>
        </p:spPr>
        <p:txBody>
          <a:bodyPr/>
          <a:lstStyle/>
          <a:p>
            <a:pPr lvl="0" algn="ctr" hangingPunct="1">
              <a:buNone/>
            </a:pPr>
            <a:r>
              <a:rPr lang="en-GB" sz="2600" u="sng" dirty="0" smtClean="0"/>
              <a:t>Publicity</a:t>
            </a:r>
          </a:p>
          <a:p>
            <a:pPr lvl="0" hangingPunct="1">
              <a:buNone/>
            </a:pPr>
            <a:endParaRPr lang="en-GB" sz="2600" dirty="0" smtClean="0"/>
          </a:p>
          <a:p>
            <a:pPr lvl="0" hangingPunct="1">
              <a:buNone/>
            </a:pPr>
            <a:r>
              <a:rPr lang="en-GB" sz="2600" u="sng" dirty="0" smtClean="0"/>
              <a:t>Statements of offices</a:t>
            </a:r>
            <a:r>
              <a:rPr lang="en-GB" sz="2600" dirty="0" smtClean="0"/>
              <a:t> published in </a:t>
            </a:r>
            <a:r>
              <a:rPr lang="en-GB" sz="2600" i="1" dirty="0" smtClean="0"/>
              <a:t>Official Gazette.</a:t>
            </a:r>
          </a:p>
          <a:p>
            <a:pPr lvl="0" hangingPunct="1">
              <a:buNone/>
            </a:pPr>
            <a:r>
              <a:rPr lang="en-GB" sz="2600" dirty="0" smtClean="0"/>
              <a:t>Rectifications possible (by subjects and third persons), </a:t>
            </a:r>
          </a:p>
          <a:p>
            <a:pPr lvl="0" hangingPunct="1">
              <a:buNone/>
            </a:pPr>
            <a:r>
              <a:rPr lang="en-GB" sz="2600" dirty="0" smtClean="0"/>
              <a:t>contradictory procedure.</a:t>
            </a:r>
          </a:p>
          <a:p>
            <a:pPr lvl="0" hangingPunct="1">
              <a:buNone/>
            </a:pPr>
            <a:endParaRPr lang="en-GB" sz="2600" dirty="0" smtClean="0"/>
          </a:p>
          <a:p>
            <a:pPr lvl="0" hangingPunct="1">
              <a:buNone/>
            </a:pPr>
            <a:r>
              <a:rPr lang="en-GB" sz="2600" u="sng" dirty="0" smtClean="0"/>
              <a:t>Declarations of assets</a:t>
            </a:r>
            <a:r>
              <a:rPr lang="en-GB" sz="2600" dirty="0" smtClean="0"/>
              <a:t> : only judicial authorities can </a:t>
            </a:r>
          </a:p>
          <a:p>
            <a:pPr lvl="0" hangingPunct="1">
              <a:buNone/>
            </a:pPr>
            <a:r>
              <a:rPr lang="en-GB" sz="2600" dirty="0" smtClean="0"/>
              <a:t>consult in case of a criminal procedure for an offence </a:t>
            </a:r>
          </a:p>
          <a:p>
            <a:pPr lvl="0" hangingPunct="1">
              <a:buNone/>
            </a:pPr>
            <a:r>
              <a:rPr lang="en-GB" sz="2600" dirty="0" smtClean="0"/>
              <a:t>in the performance of parliamentary duties.</a:t>
            </a:r>
            <a:endParaRPr lang="en-GB" sz="26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e.KvVachtergro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file:///C:/Documents%20and%20Settings/pcaboor/Application%20Data/Microsoft/Templates/Presentatie.KvVachtergrond.pot</Template>
  <TotalTime>1951</TotalTime>
  <Words>855</Words>
  <Application>Microsoft Office PowerPoint</Application>
  <PresentationFormat>On-screen Show (4:3)</PresentationFormat>
  <Paragraphs>232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Presentatie.KvVachtergrond</vt:lpstr>
      <vt:lpstr>DEONTOLOGY IN THE BELGIAN HOUSE OF REPRESENTATIVES</vt:lpstr>
      <vt:lpstr>OVERVIEW</vt:lpstr>
      <vt:lpstr>1. INCOMPATIBILITIES AND FINANCIAL CEILING</vt:lpstr>
      <vt:lpstr>1.1 Absolute incompatibilities</vt:lpstr>
      <vt:lpstr>1.2 Relative incompatibilities (1999)</vt:lpstr>
      <vt:lpstr>1.3 Financial ceiling</vt:lpstr>
      <vt:lpstr>2. Statements of offices held   Declarations of assets</vt:lpstr>
      <vt:lpstr>2. Statements of offices held   Declarations of assets</vt:lpstr>
      <vt:lpstr>2. Statements of offices held   Declarations of assets</vt:lpstr>
      <vt:lpstr>2. Statements of offices held   Declarations of assets</vt:lpstr>
      <vt:lpstr>3. Code of Deontology</vt:lpstr>
      <vt:lpstr>3.1 Commission on Deontology</vt:lpstr>
      <vt:lpstr>3.2 Code of Deontology of the House</vt:lpstr>
      <vt:lpstr>3.2 Code of Deontology of the House</vt:lpstr>
      <vt:lpstr>3.2 Code of Deontology of the House</vt:lpstr>
      <vt:lpstr>3.2 Code of Deontology of the House</vt:lpstr>
      <vt:lpstr>3.2 Code of Deontology of the House</vt:lpstr>
      <vt:lpstr>3.2 Code of Deontology of the House</vt:lpstr>
      <vt:lpstr>3.2 Code of Deontology of the House</vt:lpstr>
      <vt:lpstr>3.2 Code of Deontology of the House</vt:lpstr>
      <vt:lpstr>3.2 Code of Deontology of the House</vt:lpstr>
      <vt:lpstr>3.2 Code of Deontology of the House</vt:lpstr>
      <vt:lpstr>DEONTOLOGY IN THE BELGIAN HOUSE OF REPRESENTATIVES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pcaboor</dc:creator>
  <cp:lastModifiedBy>jclaris</cp:lastModifiedBy>
  <cp:revision>151</cp:revision>
  <dcterms:created xsi:type="dcterms:W3CDTF">2005-10-21T08:31:25Z</dcterms:created>
  <dcterms:modified xsi:type="dcterms:W3CDTF">2014-05-06T08:04:23Z</dcterms:modified>
</cp:coreProperties>
</file>